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86" r:id="rId3"/>
    <p:sldId id="275" r:id="rId4"/>
    <p:sldId id="274" r:id="rId5"/>
    <p:sldId id="276" r:id="rId6"/>
    <p:sldId id="281" r:id="rId7"/>
    <p:sldId id="284" r:id="rId8"/>
    <p:sldId id="277" r:id="rId9"/>
    <p:sldId id="280" r:id="rId10"/>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8" autoAdjust="0"/>
    <p:restoredTop sz="94710" autoAdjust="0"/>
  </p:normalViewPr>
  <p:slideViewPr>
    <p:cSldViewPr>
      <p:cViewPr>
        <p:scale>
          <a:sx n="100" d="100"/>
          <a:sy n="100" d="100"/>
        </p:scale>
        <p:origin x="-288" y="1416"/>
      </p:cViewPr>
      <p:guideLst>
        <p:guide orient="horz" pos="2160"/>
        <p:guide pos="2880"/>
      </p:guideLst>
    </p:cSldViewPr>
  </p:slideViewPr>
  <p:outlineViewPr>
    <p:cViewPr>
      <p:scale>
        <a:sx n="33" d="100"/>
        <a:sy n="33" d="100"/>
      </p:scale>
      <p:origin x="0" y="141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16D866-B6DC-40EB-AB35-5DBBD3212E2E}" type="doc">
      <dgm:prSet loTypeId="urn:microsoft.com/office/officeart/2005/8/layout/target1" loCatId="relationship" qsTypeId="urn:microsoft.com/office/officeart/2005/8/quickstyle/simple4" qsCatId="simple" csTypeId="urn:microsoft.com/office/officeart/2005/8/colors/accent3_4" csCatId="accent3" phldr="1"/>
      <dgm:spPr/>
    </dgm:pt>
    <dgm:pt modelId="{8AB9E56F-EC2E-4D2B-B35E-05DA482AC4C3}">
      <dgm:prSet phldrT="[Tekst]"/>
      <dgm:spPr/>
      <dgm:t>
        <a:bodyPr/>
        <a:lstStyle/>
        <a:p>
          <a:r>
            <a:rPr lang="da-DK" b="1" dirty="0" smtClean="0"/>
            <a:t>Household/Family</a:t>
          </a:r>
          <a:endParaRPr lang="da-DK" b="1" dirty="0"/>
        </a:p>
      </dgm:t>
    </dgm:pt>
    <dgm:pt modelId="{7EB1FE2B-C9CE-42A0-8C22-90F36EA39233}" type="parTrans" cxnId="{1DBEA7B6-9224-467C-BE72-950706BB45D5}">
      <dgm:prSet/>
      <dgm:spPr/>
      <dgm:t>
        <a:bodyPr/>
        <a:lstStyle/>
        <a:p>
          <a:endParaRPr lang="da-DK"/>
        </a:p>
      </dgm:t>
    </dgm:pt>
    <dgm:pt modelId="{568E5405-53AB-400F-9063-B5DABD3DAA20}" type="sibTrans" cxnId="{1DBEA7B6-9224-467C-BE72-950706BB45D5}">
      <dgm:prSet/>
      <dgm:spPr/>
      <dgm:t>
        <a:bodyPr/>
        <a:lstStyle/>
        <a:p>
          <a:endParaRPr lang="da-DK"/>
        </a:p>
      </dgm:t>
    </dgm:pt>
    <dgm:pt modelId="{AFBD3A7C-2923-4B69-81AD-27C89FA152DB}">
      <dgm:prSet phldrT="[Tekst]"/>
      <dgm:spPr/>
      <dgm:t>
        <a:bodyPr/>
        <a:lstStyle/>
        <a:p>
          <a:r>
            <a:rPr lang="da-DK" b="1" dirty="0" smtClean="0"/>
            <a:t>Community</a:t>
          </a:r>
          <a:endParaRPr lang="da-DK" b="1" dirty="0"/>
        </a:p>
      </dgm:t>
    </dgm:pt>
    <dgm:pt modelId="{4ED69649-E200-4AEA-BD06-EA57C34CE534}" type="parTrans" cxnId="{CB17B829-B60B-489E-9280-D26DA0260EA2}">
      <dgm:prSet/>
      <dgm:spPr/>
      <dgm:t>
        <a:bodyPr/>
        <a:lstStyle/>
        <a:p>
          <a:endParaRPr lang="da-DK"/>
        </a:p>
      </dgm:t>
    </dgm:pt>
    <dgm:pt modelId="{EB6A0800-1F69-4793-A0CE-98E295BF884D}" type="sibTrans" cxnId="{CB17B829-B60B-489E-9280-D26DA0260EA2}">
      <dgm:prSet/>
      <dgm:spPr/>
      <dgm:t>
        <a:bodyPr/>
        <a:lstStyle/>
        <a:p>
          <a:endParaRPr lang="da-DK"/>
        </a:p>
      </dgm:t>
    </dgm:pt>
    <dgm:pt modelId="{97F575D8-A2D2-4516-9263-4E251EF69290}">
      <dgm:prSet phldrT="[Tekst]"/>
      <dgm:spPr/>
      <dgm:t>
        <a:bodyPr/>
        <a:lstStyle/>
        <a:p>
          <a:r>
            <a:rPr lang="da-DK" b="1" dirty="0" smtClean="0"/>
            <a:t>State</a:t>
          </a:r>
          <a:endParaRPr lang="da-DK" b="1" dirty="0"/>
        </a:p>
      </dgm:t>
    </dgm:pt>
    <dgm:pt modelId="{207AF7AF-E97A-4B90-8EAB-F50B47F7D0FC}" type="parTrans" cxnId="{B293077D-2966-440F-8D7A-04545B9AD608}">
      <dgm:prSet/>
      <dgm:spPr/>
      <dgm:t>
        <a:bodyPr/>
        <a:lstStyle/>
        <a:p>
          <a:endParaRPr lang="da-DK"/>
        </a:p>
      </dgm:t>
    </dgm:pt>
    <dgm:pt modelId="{CB2B5328-935A-427A-928F-8E503B3AC101}" type="sibTrans" cxnId="{B293077D-2966-440F-8D7A-04545B9AD608}">
      <dgm:prSet/>
      <dgm:spPr/>
      <dgm:t>
        <a:bodyPr/>
        <a:lstStyle/>
        <a:p>
          <a:endParaRPr lang="da-DK"/>
        </a:p>
      </dgm:t>
    </dgm:pt>
    <dgm:pt modelId="{D06A0314-0434-4DCB-8F93-C5ED0C45D6B2}">
      <dgm:prSet phldrT="[Tekst]"/>
      <dgm:spPr/>
      <dgm:t>
        <a:bodyPr/>
        <a:lstStyle/>
        <a:p>
          <a:r>
            <a:rPr lang="da-DK" b="1" dirty="0" smtClean="0"/>
            <a:t>International</a:t>
          </a:r>
          <a:endParaRPr lang="da-DK" b="1" dirty="0"/>
        </a:p>
      </dgm:t>
    </dgm:pt>
    <dgm:pt modelId="{6B56C87A-C9BB-4AA1-9055-B0366071A891}" type="parTrans" cxnId="{3948D316-499B-4CAC-984E-E32805FE096F}">
      <dgm:prSet/>
      <dgm:spPr/>
      <dgm:t>
        <a:bodyPr/>
        <a:lstStyle/>
        <a:p>
          <a:endParaRPr lang="da-DK"/>
        </a:p>
      </dgm:t>
    </dgm:pt>
    <dgm:pt modelId="{56D1208A-1CC6-400A-9600-8920849DC7E7}" type="sibTrans" cxnId="{3948D316-499B-4CAC-984E-E32805FE096F}">
      <dgm:prSet/>
      <dgm:spPr/>
      <dgm:t>
        <a:bodyPr/>
        <a:lstStyle/>
        <a:p>
          <a:endParaRPr lang="da-DK"/>
        </a:p>
      </dgm:t>
    </dgm:pt>
    <dgm:pt modelId="{AD53301B-3554-47C9-A68F-074EC8E7B42C}">
      <dgm:prSet phldrT="[Tekst]"/>
      <dgm:spPr/>
      <dgm:t>
        <a:bodyPr/>
        <a:lstStyle/>
        <a:p>
          <a:r>
            <a:rPr lang="da-DK" b="1" dirty="0" smtClean="0"/>
            <a:t>Market</a:t>
          </a:r>
          <a:endParaRPr lang="da-DK" b="1" dirty="0"/>
        </a:p>
      </dgm:t>
    </dgm:pt>
    <dgm:pt modelId="{FFD10F86-57DA-4DF3-B185-415E3D05D5B6}" type="parTrans" cxnId="{4DB95E1B-1813-4144-9BB7-5F32522BDBE8}">
      <dgm:prSet/>
      <dgm:spPr/>
      <dgm:t>
        <a:bodyPr/>
        <a:lstStyle/>
        <a:p>
          <a:endParaRPr lang="da-DK"/>
        </a:p>
      </dgm:t>
    </dgm:pt>
    <dgm:pt modelId="{EF35D644-8354-4C80-9A2E-BBB04812BCFA}" type="sibTrans" cxnId="{4DB95E1B-1813-4144-9BB7-5F32522BDBE8}">
      <dgm:prSet/>
      <dgm:spPr/>
      <dgm:t>
        <a:bodyPr/>
        <a:lstStyle/>
        <a:p>
          <a:endParaRPr lang="da-DK"/>
        </a:p>
      </dgm:t>
    </dgm:pt>
    <dgm:pt modelId="{69520A59-1D4B-49FC-A7AC-FEEF8E27B6FF}" type="pres">
      <dgm:prSet presAssocID="{5516D866-B6DC-40EB-AB35-5DBBD3212E2E}" presName="composite" presStyleCnt="0">
        <dgm:presLayoutVars>
          <dgm:chMax val="5"/>
          <dgm:dir/>
          <dgm:resizeHandles val="exact"/>
        </dgm:presLayoutVars>
      </dgm:prSet>
      <dgm:spPr/>
    </dgm:pt>
    <dgm:pt modelId="{E03738B3-2635-4550-B033-8921759101F8}" type="pres">
      <dgm:prSet presAssocID="{8AB9E56F-EC2E-4D2B-B35E-05DA482AC4C3}" presName="circle1" presStyleLbl="lnNode1" presStyleIdx="0" presStyleCnt="5"/>
      <dgm:spPr/>
    </dgm:pt>
    <dgm:pt modelId="{C7E7702F-37B2-4E00-B816-134C795F3552}" type="pres">
      <dgm:prSet presAssocID="{8AB9E56F-EC2E-4D2B-B35E-05DA482AC4C3}" presName="text1" presStyleLbl="revTx" presStyleIdx="0" presStyleCnt="5">
        <dgm:presLayoutVars>
          <dgm:bulletEnabled val="1"/>
        </dgm:presLayoutVars>
      </dgm:prSet>
      <dgm:spPr/>
      <dgm:t>
        <a:bodyPr/>
        <a:lstStyle/>
        <a:p>
          <a:endParaRPr lang="da-DK"/>
        </a:p>
      </dgm:t>
    </dgm:pt>
    <dgm:pt modelId="{88622C3C-F54A-4483-8991-14D17C07A246}" type="pres">
      <dgm:prSet presAssocID="{8AB9E56F-EC2E-4D2B-B35E-05DA482AC4C3}" presName="line1" presStyleLbl="callout" presStyleIdx="0" presStyleCnt="10"/>
      <dgm:spPr/>
    </dgm:pt>
    <dgm:pt modelId="{C4EA0F66-70D9-436A-B6D8-F3F1C9035AA0}" type="pres">
      <dgm:prSet presAssocID="{8AB9E56F-EC2E-4D2B-B35E-05DA482AC4C3}" presName="d1" presStyleLbl="callout" presStyleIdx="1" presStyleCnt="10"/>
      <dgm:spPr/>
    </dgm:pt>
    <dgm:pt modelId="{92ADAA10-1D35-4D1C-99CF-850D99D58BD1}" type="pres">
      <dgm:prSet presAssocID="{AFBD3A7C-2923-4B69-81AD-27C89FA152DB}" presName="circle2" presStyleLbl="lnNode1" presStyleIdx="1" presStyleCnt="5"/>
      <dgm:spPr/>
    </dgm:pt>
    <dgm:pt modelId="{A906AEA6-E095-4191-B2BF-717753D7C739}" type="pres">
      <dgm:prSet presAssocID="{AFBD3A7C-2923-4B69-81AD-27C89FA152DB}" presName="text2" presStyleLbl="revTx" presStyleIdx="1" presStyleCnt="5">
        <dgm:presLayoutVars>
          <dgm:bulletEnabled val="1"/>
        </dgm:presLayoutVars>
      </dgm:prSet>
      <dgm:spPr/>
      <dgm:t>
        <a:bodyPr/>
        <a:lstStyle/>
        <a:p>
          <a:endParaRPr lang="da-DK"/>
        </a:p>
      </dgm:t>
    </dgm:pt>
    <dgm:pt modelId="{233384FA-45B4-4261-B389-FF4CCE6B324E}" type="pres">
      <dgm:prSet presAssocID="{AFBD3A7C-2923-4B69-81AD-27C89FA152DB}" presName="line2" presStyleLbl="callout" presStyleIdx="2" presStyleCnt="10"/>
      <dgm:spPr/>
    </dgm:pt>
    <dgm:pt modelId="{8126C939-DD78-4C1E-A8EE-D40154545A89}" type="pres">
      <dgm:prSet presAssocID="{AFBD3A7C-2923-4B69-81AD-27C89FA152DB}" presName="d2" presStyleLbl="callout" presStyleIdx="3" presStyleCnt="10"/>
      <dgm:spPr/>
    </dgm:pt>
    <dgm:pt modelId="{03D6F01E-8E98-4B9F-AB06-A6307516DC0E}" type="pres">
      <dgm:prSet presAssocID="{97F575D8-A2D2-4516-9263-4E251EF69290}" presName="circle3" presStyleLbl="lnNode1" presStyleIdx="2" presStyleCnt="5"/>
      <dgm:spPr/>
    </dgm:pt>
    <dgm:pt modelId="{CEDF8CC3-FA71-4242-9536-6A4F16F6BE91}" type="pres">
      <dgm:prSet presAssocID="{97F575D8-A2D2-4516-9263-4E251EF69290}" presName="text3" presStyleLbl="revTx" presStyleIdx="2" presStyleCnt="5">
        <dgm:presLayoutVars>
          <dgm:bulletEnabled val="1"/>
        </dgm:presLayoutVars>
      </dgm:prSet>
      <dgm:spPr/>
      <dgm:t>
        <a:bodyPr/>
        <a:lstStyle/>
        <a:p>
          <a:endParaRPr lang="da-DK"/>
        </a:p>
      </dgm:t>
    </dgm:pt>
    <dgm:pt modelId="{EDFC96C9-E259-481A-9D62-6DCFF60E059A}" type="pres">
      <dgm:prSet presAssocID="{97F575D8-A2D2-4516-9263-4E251EF69290}" presName="line3" presStyleLbl="callout" presStyleIdx="4" presStyleCnt="10"/>
      <dgm:spPr/>
    </dgm:pt>
    <dgm:pt modelId="{674189A0-1842-4368-B6D3-2B2E716295DC}" type="pres">
      <dgm:prSet presAssocID="{97F575D8-A2D2-4516-9263-4E251EF69290}" presName="d3" presStyleLbl="callout" presStyleIdx="5" presStyleCnt="10"/>
      <dgm:spPr/>
    </dgm:pt>
    <dgm:pt modelId="{FDBDD3D1-AC47-41F8-AAA7-6CDBA022B792}" type="pres">
      <dgm:prSet presAssocID="{AD53301B-3554-47C9-A68F-074EC8E7B42C}" presName="circle4" presStyleLbl="lnNode1" presStyleIdx="3" presStyleCnt="5"/>
      <dgm:spPr/>
    </dgm:pt>
    <dgm:pt modelId="{FA18617D-4A86-4B95-8DF4-1412F9E44B55}" type="pres">
      <dgm:prSet presAssocID="{AD53301B-3554-47C9-A68F-074EC8E7B42C}" presName="text4" presStyleLbl="revTx" presStyleIdx="3" presStyleCnt="5">
        <dgm:presLayoutVars>
          <dgm:bulletEnabled val="1"/>
        </dgm:presLayoutVars>
      </dgm:prSet>
      <dgm:spPr/>
      <dgm:t>
        <a:bodyPr/>
        <a:lstStyle/>
        <a:p>
          <a:endParaRPr lang="da-DK"/>
        </a:p>
      </dgm:t>
    </dgm:pt>
    <dgm:pt modelId="{698AE7BE-7495-4508-B2C5-D7ABDEDE9BBF}" type="pres">
      <dgm:prSet presAssocID="{AD53301B-3554-47C9-A68F-074EC8E7B42C}" presName="line4" presStyleLbl="callout" presStyleIdx="6" presStyleCnt="10"/>
      <dgm:spPr/>
    </dgm:pt>
    <dgm:pt modelId="{ACDA075B-52D8-4FBB-B517-566038875019}" type="pres">
      <dgm:prSet presAssocID="{AD53301B-3554-47C9-A68F-074EC8E7B42C}" presName="d4" presStyleLbl="callout" presStyleIdx="7" presStyleCnt="10"/>
      <dgm:spPr/>
    </dgm:pt>
    <dgm:pt modelId="{797255CD-08AE-4A4A-BE47-4C6A9FF2463C}" type="pres">
      <dgm:prSet presAssocID="{D06A0314-0434-4DCB-8F93-C5ED0C45D6B2}" presName="circle5" presStyleLbl="lnNode1" presStyleIdx="4" presStyleCnt="5" custAng="425799" custScaleX="99741" custScaleY="100426"/>
      <dgm:spPr/>
    </dgm:pt>
    <dgm:pt modelId="{DBB7E836-609B-495D-A10C-B6FD16BE5894}" type="pres">
      <dgm:prSet presAssocID="{D06A0314-0434-4DCB-8F93-C5ED0C45D6B2}" presName="text5" presStyleLbl="revTx" presStyleIdx="4" presStyleCnt="5">
        <dgm:presLayoutVars>
          <dgm:bulletEnabled val="1"/>
        </dgm:presLayoutVars>
      </dgm:prSet>
      <dgm:spPr/>
      <dgm:t>
        <a:bodyPr/>
        <a:lstStyle/>
        <a:p>
          <a:endParaRPr lang="da-DK"/>
        </a:p>
      </dgm:t>
    </dgm:pt>
    <dgm:pt modelId="{F8A50844-7ABC-4B89-B29E-0BA2E6719B42}" type="pres">
      <dgm:prSet presAssocID="{D06A0314-0434-4DCB-8F93-C5ED0C45D6B2}" presName="line5" presStyleLbl="callout" presStyleIdx="8" presStyleCnt="10"/>
      <dgm:spPr/>
    </dgm:pt>
    <dgm:pt modelId="{A9C0E8DC-0DEE-4EBA-A5BF-6A0ADDCECF9A}" type="pres">
      <dgm:prSet presAssocID="{D06A0314-0434-4DCB-8F93-C5ED0C45D6B2}" presName="d5" presStyleLbl="callout" presStyleIdx="9" presStyleCnt="10"/>
      <dgm:spPr/>
    </dgm:pt>
  </dgm:ptLst>
  <dgm:cxnLst>
    <dgm:cxn modelId="{59F1C186-3B05-4CC0-BA3C-713F82705FEE}" type="presOf" srcId="{5516D866-B6DC-40EB-AB35-5DBBD3212E2E}" destId="{69520A59-1D4B-49FC-A7AC-FEEF8E27B6FF}" srcOrd="0" destOrd="0" presId="urn:microsoft.com/office/officeart/2005/8/layout/target1"/>
    <dgm:cxn modelId="{4DB95E1B-1813-4144-9BB7-5F32522BDBE8}" srcId="{5516D866-B6DC-40EB-AB35-5DBBD3212E2E}" destId="{AD53301B-3554-47C9-A68F-074EC8E7B42C}" srcOrd="3" destOrd="0" parTransId="{FFD10F86-57DA-4DF3-B185-415E3D05D5B6}" sibTransId="{EF35D644-8354-4C80-9A2E-BBB04812BCFA}"/>
    <dgm:cxn modelId="{B293077D-2966-440F-8D7A-04545B9AD608}" srcId="{5516D866-B6DC-40EB-AB35-5DBBD3212E2E}" destId="{97F575D8-A2D2-4516-9263-4E251EF69290}" srcOrd="2" destOrd="0" parTransId="{207AF7AF-E97A-4B90-8EAB-F50B47F7D0FC}" sibTransId="{CB2B5328-935A-427A-928F-8E503B3AC101}"/>
    <dgm:cxn modelId="{FF980279-6F15-4500-9FC9-930AF30A34F5}" type="presOf" srcId="{AD53301B-3554-47C9-A68F-074EC8E7B42C}" destId="{FA18617D-4A86-4B95-8DF4-1412F9E44B55}" srcOrd="0" destOrd="0" presId="urn:microsoft.com/office/officeart/2005/8/layout/target1"/>
    <dgm:cxn modelId="{0A553172-7879-47C0-8178-32506BF86F90}" type="presOf" srcId="{D06A0314-0434-4DCB-8F93-C5ED0C45D6B2}" destId="{DBB7E836-609B-495D-A10C-B6FD16BE5894}" srcOrd="0" destOrd="0" presId="urn:microsoft.com/office/officeart/2005/8/layout/target1"/>
    <dgm:cxn modelId="{EBD6CD7F-12F6-4A1A-A5ED-A5F8B7737FB9}" type="presOf" srcId="{AFBD3A7C-2923-4B69-81AD-27C89FA152DB}" destId="{A906AEA6-E095-4191-B2BF-717753D7C739}" srcOrd="0" destOrd="0" presId="urn:microsoft.com/office/officeart/2005/8/layout/target1"/>
    <dgm:cxn modelId="{054408F1-F100-45C6-85E2-D3D761033A93}" type="presOf" srcId="{97F575D8-A2D2-4516-9263-4E251EF69290}" destId="{CEDF8CC3-FA71-4242-9536-6A4F16F6BE91}" srcOrd="0" destOrd="0" presId="urn:microsoft.com/office/officeart/2005/8/layout/target1"/>
    <dgm:cxn modelId="{EEE504F9-8E8B-4EB8-946B-4A9E2961436A}" type="presOf" srcId="{8AB9E56F-EC2E-4D2B-B35E-05DA482AC4C3}" destId="{C7E7702F-37B2-4E00-B816-134C795F3552}" srcOrd="0" destOrd="0" presId="urn:microsoft.com/office/officeart/2005/8/layout/target1"/>
    <dgm:cxn modelId="{1DBEA7B6-9224-467C-BE72-950706BB45D5}" srcId="{5516D866-B6DC-40EB-AB35-5DBBD3212E2E}" destId="{8AB9E56F-EC2E-4D2B-B35E-05DA482AC4C3}" srcOrd="0" destOrd="0" parTransId="{7EB1FE2B-C9CE-42A0-8C22-90F36EA39233}" sibTransId="{568E5405-53AB-400F-9063-B5DABD3DAA20}"/>
    <dgm:cxn modelId="{CB17B829-B60B-489E-9280-D26DA0260EA2}" srcId="{5516D866-B6DC-40EB-AB35-5DBBD3212E2E}" destId="{AFBD3A7C-2923-4B69-81AD-27C89FA152DB}" srcOrd="1" destOrd="0" parTransId="{4ED69649-E200-4AEA-BD06-EA57C34CE534}" sibTransId="{EB6A0800-1F69-4793-A0CE-98E295BF884D}"/>
    <dgm:cxn modelId="{3948D316-499B-4CAC-984E-E32805FE096F}" srcId="{5516D866-B6DC-40EB-AB35-5DBBD3212E2E}" destId="{D06A0314-0434-4DCB-8F93-C5ED0C45D6B2}" srcOrd="4" destOrd="0" parTransId="{6B56C87A-C9BB-4AA1-9055-B0366071A891}" sibTransId="{56D1208A-1CC6-400A-9600-8920849DC7E7}"/>
    <dgm:cxn modelId="{97223441-CE0E-439B-AB1D-54187FE95C25}" type="presParOf" srcId="{69520A59-1D4B-49FC-A7AC-FEEF8E27B6FF}" destId="{E03738B3-2635-4550-B033-8921759101F8}" srcOrd="0" destOrd="0" presId="urn:microsoft.com/office/officeart/2005/8/layout/target1"/>
    <dgm:cxn modelId="{E47C4B1D-EA8E-45AB-AEC4-BB962FE4A91E}" type="presParOf" srcId="{69520A59-1D4B-49FC-A7AC-FEEF8E27B6FF}" destId="{C7E7702F-37B2-4E00-B816-134C795F3552}" srcOrd="1" destOrd="0" presId="urn:microsoft.com/office/officeart/2005/8/layout/target1"/>
    <dgm:cxn modelId="{124B4591-C89A-4D6C-8E28-F07C3B110FF8}" type="presParOf" srcId="{69520A59-1D4B-49FC-A7AC-FEEF8E27B6FF}" destId="{88622C3C-F54A-4483-8991-14D17C07A246}" srcOrd="2" destOrd="0" presId="urn:microsoft.com/office/officeart/2005/8/layout/target1"/>
    <dgm:cxn modelId="{7F6EC555-C0BA-42E7-86AB-4C2F988208A2}" type="presParOf" srcId="{69520A59-1D4B-49FC-A7AC-FEEF8E27B6FF}" destId="{C4EA0F66-70D9-436A-B6D8-F3F1C9035AA0}" srcOrd="3" destOrd="0" presId="urn:microsoft.com/office/officeart/2005/8/layout/target1"/>
    <dgm:cxn modelId="{68276F47-30AD-4A66-A955-0B917D1C942F}" type="presParOf" srcId="{69520A59-1D4B-49FC-A7AC-FEEF8E27B6FF}" destId="{92ADAA10-1D35-4D1C-99CF-850D99D58BD1}" srcOrd="4" destOrd="0" presId="urn:microsoft.com/office/officeart/2005/8/layout/target1"/>
    <dgm:cxn modelId="{E1D694E6-0006-4890-B249-7A769B69DF3D}" type="presParOf" srcId="{69520A59-1D4B-49FC-A7AC-FEEF8E27B6FF}" destId="{A906AEA6-E095-4191-B2BF-717753D7C739}" srcOrd="5" destOrd="0" presId="urn:microsoft.com/office/officeart/2005/8/layout/target1"/>
    <dgm:cxn modelId="{5C2DCE56-191B-4C0F-A79B-C61062CB563E}" type="presParOf" srcId="{69520A59-1D4B-49FC-A7AC-FEEF8E27B6FF}" destId="{233384FA-45B4-4261-B389-FF4CCE6B324E}" srcOrd="6" destOrd="0" presId="urn:microsoft.com/office/officeart/2005/8/layout/target1"/>
    <dgm:cxn modelId="{EF5E21B0-6BB0-4DC8-A364-526825B6B5DD}" type="presParOf" srcId="{69520A59-1D4B-49FC-A7AC-FEEF8E27B6FF}" destId="{8126C939-DD78-4C1E-A8EE-D40154545A89}" srcOrd="7" destOrd="0" presId="urn:microsoft.com/office/officeart/2005/8/layout/target1"/>
    <dgm:cxn modelId="{72079049-7384-4C5D-8560-F8610E7FC2E1}" type="presParOf" srcId="{69520A59-1D4B-49FC-A7AC-FEEF8E27B6FF}" destId="{03D6F01E-8E98-4B9F-AB06-A6307516DC0E}" srcOrd="8" destOrd="0" presId="urn:microsoft.com/office/officeart/2005/8/layout/target1"/>
    <dgm:cxn modelId="{209FC59C-5BFD-4FFE-A6DF-1ED74A184CD4}" type="presParOf" srcId="{69520A59-1D4B-49FC-A7AC-FEEF8E27B6FF}" destId="{CEDF8CC3-FA71-4242-9536-6A4F16F6BE91}" srcOrd="9" destOrd="0" presId="urn:microsoft.com/office/officeart/2005/8/layout/target1"/>
    <dgm:cxn modelId="{A7A7A24E-E738-4045-AE1A-230E05AA8753}" type="presParOf" srcId="{69520A59-1D4B-49FC-A7AC-FEEF8E27B6FF}" destId="{EDFC96C9-E259-481A-9D62-6DCFF60E059A}" srcOrd="10" destOrd="0" presId="urn:microsoft.com/office/officeart/2005/8/layout/target1"/>
    <dgm:cxn modelId="{B364CA82-8D5F-48DB-9BB1-6E3D8EBB513A}" type="presParOf" srcId="{69520A59-1D4B-49FC-A7AC-FEEF8E27B6FF}" destId="{674189A0-1842-4368-B6D3-2B2E716295DC}" srcOrd="11" destOrd="0" presId="urn:microsoft.com/office/officeart/2005/8/layout/target1"/>
    <dgm:cxn modelId="{1BE940B5-28C5-4956-B293-DE50D01E07BA}" type="presParOf" srcId="{69520A59-1D4B-49FC-A7AC-FEEF8E27B6FF}" destId="{FDBDD3D1-AC47-41F8-AAA7-6CDBA022B792}" srcOrd="12" destOrd="0" presId="urn:microsoft.com/office/officeart/2005/8/layout/target1"/>
    <dgm:cxn modelId="{B5FFB2F9-8CBE-4167-88D4-129F95D0667F}" type="presParOf" srcId="{69520A59-1D4B-49FC-A7AC-FEEF8E27B6FF}" destId="{FA18617D-4A86-4B95-8DF4-1412F9E44B55}" srcOrd="13" destOrd="0" presId="urn:microsoft.com/office/officeart/2005/8/layout/target1"/>
    <dgm:cxn modelId="{8EE8FEF9-6FD0-4878-86F0-A0F01E014B0D}" type="presParOf" srcId="{69520A59-1D4B-49FC-A7AC-FEEF8E27B6FF}" destId="{698AE7BE-7495-4508-B2C5-D7ABDEDE9BBF}" srcOrd="14" destOrd="0" presId="urn:microsoft.com/office/officeart/2005/8/layout/target1"/>
    <dgm:cxn modelId="{8DFE8CFE-8C1B-41EE-BFAE-279AA5A4B892}" type="presParOf" srcId="{69520A59-1D4B-49FC-A7AC-FEEF8E27B6FF}" destId="{ACDA075B-52D8-4FBB-B517-566038875019}" srcOrd="15" destOrd="0" presId="urn:microsoft.com/office/officeart/2005/8/layout/target1"/>
    <dgm:cxn modelId="{CBF148C6-093F-4D42-8409-556A7726241B}" type="presParOf" srcId="{69520A59-1D4B-49FC-A7AC-FEEF8E27B6FF}" destId="{797255CD-08AE-4A4A-BE47-4C6A9FF2463C}" srcOrd="16" destOrd="0" presId="urn:microsoft.com/office/officeart/2005/8/layout/target1"/>
    <dgm:cxn modelId="{CB56B260-B24A-4CF4-8F00-CB0F97B5008B}" type="presParOf" srcId="{69520A59-1D4B-49FC-A7AC-FEEF8E27B6FF}" destId="{DBB7E836-609B-495D-A10C-B6FD16BE5894}" srcOrd="17" destOrd="0" presId="urn:microsoft.com/office/officeart/2005/8/layout/target1"/>
    <dgm:cxn modelId="{C5750CC5-5A53-4C78-85B1-98DACE84919C}" type="presParOf" srcId="{69520A59-1D4B-49FC-A7AC-FEEF8E27B6FF}" destId="{F8A50844-7ABC-4B89-B29E-0BA2E6719B42}" srcOrd="18" destOrd="0" presId="urn:microsoft.com/office/officeart/2005/8/layout/target1"/>
    <dgm:cxn modelId="{06165A91-6FFD-4FB6-9E5D-AB23037A5856}" type="presParOf" srcId="{69520A59-1D4B-49FC-A7AC-FEEF8E27B6FF}" destId="{A9C0E8DC-0DEE-4EBA-A5BF-6A0ADDCECF9A}" srcOrd="19"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255CD-08AE-4A4A-BE47-4C6A9FF2463C}">
      <dsp:nvSpPr>
        <dsp:cNvPr id="0" name=""/>
        <dsp:cNvSpPr/>
      </dsp:nvSpPr>
      <dsp:spPr>
        <a:xfrm rot="425799">
          <a:off x="509973" y="876620"/>
          <a:ext cx="3040105" cy="3060984"/>
        </a:xfrm>
        <a:prstGeom prst="ellipse">
          <a:avLst/>
        </a:prstGeom>
        <a:gradFill rotWithShape="0">
          <a:gsLst>
            <a:gs pos="0">
              <a:schemeClr val="accent3">
                <a:shade val="50000"/>
                <a:hueOff val="107022"/>
                <a:satOff val="-1708"/>
                <a:lumOff val="16443"/>
                <a:alphaOff val="0"/>
                <a:shade val="51000"/>
                <a:satMod val="130000"/>
              </a:schemeClr>
            </a:gs>
            <a:gs pos="80000">
              <a:schemeClr val="accent3">
                <a:shade val="50000"/>
                <a:hueOff val="107022"/>
                <a:satOff val="-1708"/>
                <a:lumOff val="16443"/>
                <a:alphaOff val="0"/>
                <a:shade val="93000"/>
                <a:satMod val="130000"/>
              </a:schemeClr>
            </a:gs>
            <a:gs pos="100000">
              <a:schemeClr val="accent3">
                <a:shade val="50000"/>
                <a:hueOff val="107022"/>
                <a:satOff val="-1708"/>
                <a:lumOff val="16443"/>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DBDD3D1-AC47-41F8-AAA7-6CDBA022B792}">
      <dsp:nvSpPr>
        <dsp:cNvPr id="0" name=""/>
        <dsp:cNvSpPr/>
      </dsp:nvSpPr>
      <dsp:spPr>
        <a:xfrm>
          <a:off x="844608" y="1221694"/>
          <a:ext cx="2370836" cy="2370836"/>
        </a:xfrm>
        <a:prstGeom prst="ellipse">
          <a:avLst/>
        </a:prstGeom>
        <a:gradFill rotWithShape="0">
          <a:gsLst>
            <a:gs pos="0">
              <a:schemeClr val="accent3">
                <a:shade val="50000"/>
                <a:hueOff val="214045"/>
                <a:satOff val="-3415"/>
                <a:lumOff val="32886"/>
                <a:alphaOff val="0"/>
                <a:shade val="51000"/>
                <a:satMod val="130000"/>
              </a:schemeClr>
            </a:gs>
            <a:gs pos="80000">
              <a:schemeClr val="accent3">
                <a:shade val="50000"/>
                <a:hueOff val="214045"/>
                <a:satOff val="-3415"/>
                <a:lumOff val="32886"/>
                <a:alphaOff val="0"/>
                <a:shade val="93000"/>
                <a:satMod val="130000"/>
              </a:schemeClr>
            </a:gs>
            <a:gs pos="100000">
              <a:schemeClr val="accent3">
                <a:shade val="50000"/>
                <a:hueOff val="214045"/>
                <a:satOff val="-3415"/>
                <a:lumOff val="32886"/>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3D6F01E-8E98-4B9F-AB06-A6307516DC0E}">
      <dsp:nvSpPr>
        <dsp:cNvPr id="0" name=""/>
        <dsp:cNvSpPr/>
      </dsp:nvSpPr>
      <dsp:spPr>
        <a:xfrm>
          <a:off x="1183190" y="1560276"/>
          <a:ext cx="1693672" cy="1693672"/>
        </a:xfrm>
        <a:prstGeom prst="ellipse">
          <a:avLst/>
        </a:prstGeom>
        <a:gradFill rotWithShape="0">
          <a:gsLst>
            <a:gs pos="0">
              <a:schemeClr val="accent3">
                <a:shade val="50000"/>
                <a:hueOff val="214045"/>
                <a:satOff val="-3415"/>
                <a:lumOff val="32886"/>
                <a:alphaOff val="0"/>
                <a:shade val="51000"/>
                <a:satMod val="130000"/>
              </a:schemeClr>
            </a:gs>
            <a:gs pos="80000">
              <a:schemeClr val="accent3">
                <a:shade val="50000"/>
                <a:hueOff val="214045"/>
                <a:satOff val="-3415"/>
                <a:lumOff val="32886"/>
                <a:alphaOff val="0"/>
                <a:shade val="93000"/>
                <a:satMod val="130000"/>
              </a:schemeClr>
            </a:gs>
            <a:gs pos="100000">
              <a:schemeClr val="accent3">
                <a:shade val="50000"/>
                <a:hueOff val="214045"/>
                <a:satOff val="-3415"/>
                <a:lumOff val="32886"/>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2ADAA10-1D35-4D1C-99CF-850D99D58BD1}">
      <dsp:nvSpPr>
        <dsp:cNvPr id="0" name=""/>
        <dsp:cNvSpPr/>
      </dsp:nvSpPr>
      <dsp:spPr>
        <a:xfrm>
          <a:off x="1522026" y="1899112"/>
          <a:ext cx="1016000" cy="1016000"/>
        </a:xfrm>
        <a:prstGeom prst="ellipse">
          <a:avLst/>
        </a:prstGeom>
        <a:gradFill rotWithShape="0">
          <a:gsLst>
            <a:gs pos="0">
              <a:schemeClr val="accent3">
                <a:shade val="50000"/>
                <a:hueOff val="107022"/>
                <a:satOff val="-1708"/>
                <a:lumOff val="16443"/>
                <a:alphaOff val="0"/>
                <a:shade val="51000"/>
                <a:satMod val="130000"/>
              </a:schemeClr>
            </a:gs>
            <a:gs pos="80000">
              <a:schemeClr val="accent3">
                <a:shade val="50000"/>
                <a:hueOff val="107022"/>
                <a:satOff val="-1708"/>
                <a:lumOff val="16443"/>
                <a:alphaOff val="0"/>
                <a:shade val="93000"/>
                <a:satMod val="130000"/>
              </a:schemeClr>
            </a:gs>
            <a:gs pos="100000">
              <a:schemeClr val="accent3">
                <a:shade val="50000"/>
                <a:hueOff val="107022"/>
                <a:satOff val="-1708"/>
                <a:lumOff val="16443"/>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03738B3-2635-4550-B033-8921759101F8}">
      <dsp:nvSpPr>
        <dsp:cNvPr id="0" name=""/>
        <dsp:cNvSpPr/>
      </dsp:nvSpPr>
      <dsp:spPr>
        <a:xfrm>
          <a:off x="1860608" y="2237694"/>
          <a:ext cx="338836" cy="338836"/>
        </a:xfrm>
        <a:prstGeom prst="ellipse">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7E7702F-37B2-4E00-B816-134C795F3552}">
      <dsp:nvSpPr>
        <dsp:cNvPr id="0" name=""/>
        <dsp:cNvSpPr/>
      </dsp:nvSpPr>
      <dsp:spPr>
        <a:xfrm>
          <a:off x="4062026" y="126395"/>
          <a:ext cx="1524000" cy="538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da-DK" sz="1400" b="1" kern="1200" dirty="0" smtClean="0"/>
            <a:t>Household/Family</a:t>
          </a:r>
          <a:endParaRPr lang="da-DK" sz="1400" b="1" kern="1200" dirty="0"/>
        </a:p>
      </dsp:txBody>
      <dsp:txXfrm>
        <a:off x="4062026" y="126395"/>
        <a:ext cx="1524000" cy="538073"/>
      </dsp:txXfrm>
    </dsp:sp>
    <dsp:sp modelId="{88622C3C-F54A-4483-8991-14D17C07A246}">
      <dsp:nvSpPr>
        <dsp:cNvPr id="0" name=""/>
        <dsp:cNvSpPr/>
      </dsp:nvSpPr>
      <dsp:spPr>
        <a:xfrm>
          <a:off x="3681026" y="395432"/>
          <a:ext cx="381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C4EA0F66-70D9-436A-B6D8-F3F1C9035AA0}">
      <dsp:nvSpPr>
        <dsp:cNvPr id="0" name=""/>
        <dsp:cNvSpPr/>
      </dsp:nvSpPr>
      <dsp:spPr>
        <a:xfrm rot="5400000">
          <a:off x="1848416" y="577042"/>
          <a:ext cx="2011680" cy="164846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906AEA6-E095-4191-B2BF-717753D7C739}">
      <dsp:nvSpPr>
        <dsp:cNvPr id="0" name=""/>
        <dsp:cNvSpPr/>
      </dsp:nvSpPr>
      <dsp:spPr>
        <a:xfrm>
          <a:off x="4062026" y="695355"/>
          <a:ext cx="1524000" cy="538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da-DK" sz="1400" b="1" kern="1200" dirty="0" smtClean="0"/>
            <a:t>Community</a:t>
          </a:r>
          <a:endParaRPr lang="da-DK" sz="1400" b="1" kern="1200" dirty="0"/>
        </a:p>
      </dsp:txBody>
      <dsp:txXfrm>
        <a:off x="4062026" y="695355"/>
        <a:ext cx="1524000" cy="538073"/>
      </dsp:txXfrm>
    </dsp:sp>
    <dsp:sp modelId="{233384FA-45B4-4261-B389-FF4CCE6B324E}">
      <dsp:nvSpPr>
        <dsp:cNvPr id="0" name=""/>
        <dsp:cNvSpPr/>
      </dsp:nvSpPr>
      <dsp:spPr>
        <a:xfrm>
          <a:off x="3681026" y="964392"/>
          <a:ext cx="381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8126C939-DD78-4C1E-A8EE-D40154545A89}">
      <dsp:nvSpPr>
        <dsp:cNvPr id="0" name=""/>
        <dsp:cNvSpPr/>
      </dsp:nvSpPr>
      <dsp:spPr>
        <a:xfrm rot="5400000">
          <a:off x="2144021" y="1102771"/>
          <a:ext cx="1674977" cy="139700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CEDF8CC3-FA71-4242-9536-6A4F16F6BE91}">
      <dsp:nvSpPr>
        <dsp:cNvPr id="0" name=""/>
        <dsp:cNvSpPr/>
      </dsp:nvSpPr>
      <dsp:spPr>
        <a:xfrm>
          <a:off x="4062026" y="1264315"/>
          <a:ext cx="1524000" cy="538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da-DK" sz="1400" b="1" kern="1200" dirty="0" smtClean="0"/>
            <a:t>State</a:t>
          </a:r>
          <a:endParaRPr lang="da-DK" sz="1400" b="1" kern="1200" dirty="0"/>
        </a:p>
      </dsp:txBody>
      <dsp:txXfrm>
        <a:off x="4062026" y="1264315"/>
        <a:ext cx="1524000" cy="538073"/>
      </dsp:txXfrm>
    </dsp:sp>
    <dsp:sp modelId="{EDFC96C9-E259-481A-9D62-6DCFF60E059A}">
      <dsp:nvSpPr>
        <dsp:cNvPr id="0" name=""/>
        <dsp:cNvSpPr/>
      </dsp:nvSpPr>
      <dsp:spPr>
        <a:xfrm>
          <a:off x="3681026" y="1533352"/>
          <a:ext cx="381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674189A0-1842-4368-B6D3-2B2E716295DC}">
      <dsp:nvSpPr>
        <dsp:cNvPr id="0" name=""/>
        <dsp:cNvSpPr/>
      </dsp:nvSpPr>
      <dsp:spPr>
        <a:xfrm rot="5400000">
          <a:off x="2433886" y="1607012"/>
          <a:ext cx="1320800" cy="117348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FA18617D-4A86-4B95-8DF4-1412F9E44B55}">
      <dsp:nvSpPr>
        <dsp:cNvPr id="0" name=""/>
        <dsp:cNvSpPr/>
      </dsp:nvSpPr>
      <dsp:spPr>
        <a:xfrm>
          <a:off x="4062026" y="1821083"/>
          <a:ext cx="1524000" cy="538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da-DK" sz="1400" b="1" kern="1200" dirty="0" smtClean="0"/>
            <a:t>Market</a:t>
          </a:r>
          <a:endParaRPr lang="da-DK" sz="1400" b="1" kern="1200" dirty="0"/>
        </a:p>
      </dsp:txBody>
      <dsp:txXfrm>
        <a:off x="4062026" y="1821083"/>
        <a:ext cx="1524000" cy="538073"/>
      </dsp:txXfrm>
    </dsp:sp>
    <dsp:sp modelId="{698AE7BE-7495-4508-B2C5-D7ABDEDE9BBF}">
      <dsp:nvSpPr>
        <dsp:cNvPr id="0" name=""/>
        <dsp:cNvSpPr/>
      </dsp:nvSpPr>
      <dsp:spPr>
        <a:xfrm>
          <a:off x="3681026" y="2090120"/>
          <a:ext cx="381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CDA075B-52D8-4FBB-B517-566038875019}">
      <dsp:nvSpPr>
        <dsp:cNvPr id="0" name=""/>
        <dsp:cNvSpPr/>
      </dsp:nvSpPr>
      <dsp:spPr>
        <a:xfrm rot="5400000">
          <a:off x="2722430" y="2139396"/>
          <a:ext cx="1007872" cy="90932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DBB7E836-609B-495D-A10C-B6FD16BE5894}">
      <dsp:nvSpPr>
        <dsp:cNvPr id="0" name=""/>
        <dsp:cNvSpPr/>
      </dsp:nvSpPr>
      <dsp:spPr>
        <a:xfrm>
          <a:off x="4062026" y="2361595"/>
          <a:ext cx="1524000" cy="538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da-DK" sz="1400" b="1" kern="1200" dirty="0" smtClean="0"/>
            <a:t>International</a:t>
          </a:r>
          <a:endParaRPr lang="da-DK" sz="1400" b="1" kern="1200" dirty="0"/>
        </a:p>
      </dsp:txBody>
      <dsp:txXfrm>
        <a:off x="4062026" y="2361595"/>
        <a:ext cx="1524000" cy="538073"/>
      </dsp:txXfrm>
    </dsp:sp>
    <dsp:sp modelId="{F8A50844-7ABC-4B89-B29E-0BA2E6719B42}">
      <dsp:nvSpPr>
        <dsp:cNvPr id="0" name=""/>
        <dsp:cNvSpPr/>
      </dsp:nvSpPr>
      <dsp:spPr>
        <a:xfrm>
          <a:off x="3681026" y="2630632"/>
          <a:ext cx="381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9C0E8DC-0DEE-4EBA-A5BF-6A0ADDCECF9A}">
      <dsp:nvSpPr>
        <dsp:cNvPr id="0" name=""/>
        <dsp:cNvSpPr/>
      </dsp:nvSpPr>
      <dsp:spPr>
        <a:xfrm rot="5400000">
          <a:off x="2995226" y="2656032"/>
          <a:ext cx="711200" cy="66040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da-DK"/>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9A39EB1-E9AB-4373-A1CB-237994168AE7}" type="datetimeFigureOut">
              <a:rPr lang="nb-NO"/>
              <a:pPr>
                <a:defRPr/>
              </a:pPr>
              <a:t>17.09.2012</a:t>
            </a:fld>
            <a:endParaRPr lang="nb-N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b-NO"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b-NO"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da-D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EA1B1387-E38B-4B06-887A-63E17D31399D}" type="slidenum">
              <a:rPr lang="nb-NO"/>
              <a:pPr>
                <a:defRPr/>
              </a:pPr>
              <a:t>‹#›</a:t>
            </a:fld>
            <a:endParaRPr lang="nb-NO"/>
          </a:p>
        </p:txBody>
      </p:sp>
    </p:spTree>
    <p:extLst>
      <p:ext uri="{BB962C8B-B14F-4D97-AF65-F5344CB8AC3E}">
        <p14:creationId xmlns:p14="http://schemas.microsoft.com/office/powerpoint/2010/main" val="5205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a:lstStyle/>
          <a:p>
            <a:pPr eaLnBrk="1" hangingPunct="1"/>
            <a:r>
              <a:rPr lang="nb-NO" smtClean="0"/>
              <a:t>Facilitation:</a:t>
            </a:r>
          </a:p>
          <a:p>
            <a:pPr eaLnBrk="1" hangingPunct="1"/>
            <a:r>
              <a:rPr lang="nb-NO" smtClean="0"/>
              <a:t>Refer to reference material on social relations </a:t>
            </a:r>
          </a:p>
          <a:p>
            <a:pPr eaLnBrk="1" hangingPunct="1"/>
            <a:endParaRPr lang="en-US" smtClean="0">
              <a:cs typeface="Times New Roman" pitchFamily="18" charset="0"/>
            </a:endParaRPr>
          </a:p>
          <a:p>
            <a:pPr eaLnBrk="1" hangingPunct="1"/>
            <a:r>
              <a:rPr lang="en-US" smtClean="0">
                <a:cs typeface="Times New Roman" pitchFamily="18" charset="0"/>
              </a:rPr>
              <a:t>Five key institutional sites are</a:t>
            </a:r>
            <a:endParaRPr lang="en-ZA" smtClean="0">
              <a:cs typeface="Times New Roman" pitchFamily="18" charset="0"/>
            </a:endParaRPr>
          </a:p>
          <a:p>
            <a:pPr eaLnBrk="1" hangingPunct="1"/>
            <a:r>
              <a:rPr lang="en-US" smtClean="0">
                <a:cs typeface="Times New Roman" pitchFamily="18" charset="0"/>
              </a:rPr>
              <a:t>-</a:t>
            </a:r>
            <a:r>
              <a:rPr lang="en-US" smtClean="0">
                <a:latin typeface="Times New Roman" pitchFamily="18" charset="0"/>
                <a:cs typeface="Times New Roman" pitchFamily="18" charset="0"/>
              </a:rPr>
              <a:t>          </a:t>
            </a:r>
            <a:r>
              <a:rPr lang="en-US" smtClean="0">
                <a:cs typeface="Times New Roman" pitchFamily="18" charset="0"/>
              </a:rPr>
              <a:t>Family/ kinship (institutional framework for households, extended families, lineage groups)</a:t>
            </a:r>
            <a:endParaRPr lang="en-ZA" smtClean="0">
              <a:cs typeface="Times New Roman" pitchFamily="18" charset="0"/>
            </a:endParaRPr>
          </a:p>
          <a:p>
            <a:pPr eaLnBrk="1" hangingPunct="1"/>
            <a:r>
              <a:rPr lang="en-US" smtClean="0">
                <a:cs typeface="Times New Roman" pitchFamily="18" charset="0"/>
              </a:rPr>
              <a:t>-</a:t>
            </a:r>
            <a:r>
              <a:rPr lang="en-US" smtClean="0">
                <a:latin typeface="Times New Roman" pitchFamily="18" charset="0"/>
                <a:cs typeface="Times New Roman" pitchFamily="18" charset="0"/>
              </a:rPr>
              <a:t>          </a:t>
            </a:r>
            <a:r>
              <a:rPr lang="en-US" smtClean="0">
                <a:cs typeface="Times New Roman" pitchFamily="18" charset="0"/>
              </a:rPr>
              <a:t>Community (institutional framework for village tribunals, voluntary associations, NGOs etc</a:t>
            </a:r>
            <a:endParaRPr lang="en-ZA" smtClean="0">
              <a:cs typeface="Times New Roman" pitchFamily="18" charset="0"/>
            </a:endParaRPr>
          </a:p>
          <a:p>
            <a:pPr eaLnBrk="1" hangingPunct="1"/>
            <a:r>
              <a:rPr lang="en-US" smtClean="0">
                <a:cs typeface="Times New Roman" pitchFamily="18" charset="0"/>
              </a:rPr>
              <a:t>-</a:t>
            </a:r>
            <a:r>
              <a:rPr lang="en-US" smtClean="0">
                <a:latin typeface="Times New Roman" pitchFamily="18" charset="0"/>
                <a:cs typeface="Times New Roman" pitchFamily="18" charset="0"/>
              </a:rPr>
              <a:t>          </a:t>
            </a:r>
            <a:r>
              <a:rPr lang="en-US" smtClean="0">
                <a:cs typeface="Times New Roman" pitchFamily="18" charset="0"/>
              </a:rPr>
              <a:t>state  (institutional framework for a range of legal, military and administrative organisations)</a:t>
            </a:r>
            <a:endParaRPr lang="en-ZA" smtClean="0">
              <a:cs typeface="Times New Roman" pitchFamily="18" charset="0"/>
            </a:endParaRPr>
          </a:p>
          <a:p>
            <a:pPr eaLnBrk="1" hangingPunct="1"/>
            <a:r>
              <a:rPr lang="en-US" smtClean="0">
                <a:cs typeface="Times New Roman" pitchFamily="18" charset="0"/>
              </a:rPr>
              <a:t>-</a:t>
            </a:r>
            <a:r>
              <a:rPr lang="en-US" smtClean="0">
                <a:latin typeface="Times New Roman" pitchFamily="18" charset="0"/>
                <a:cs typeface="Times New Roman" pitchFamily="18" charset="0"/>
              </a:rPr>
              <a:t>          </a:t>
            </a:r>
            <a:r>
              <a:rPr lang="en-US" smtClean="0">
                <a:cs typeface="Times New Roman" pitchFamily="18" charset="0"/>
              </a:rPr>
              <a:t>market (institutional framework for firms, corporations,  multinationals etc)</a:t>
            </a:r>
            <a:endParaRPr lang="en-ZA" smtClean="0">
              <a:cs typeface="Times New Roman" pitchFamily="18" charset="0"/>
            </a:endParaRPr>
          </a:p>
          <a:p>
            <a:pPr eaLnBrk="1" hangingPunct="1"/>
            <a:r>
              <a:rPr lang="en-US" smtClean="0">
                <a:cs typeface="Times New Roman" pitchFamily="18" charset="0"/>
              </a:rPr>
              <a:t>-</a:t>
            </a:r>
            <a:r>
              <a:rPr lang="en-US" smtClean="0">
                <a:latin typeface="Times New Roman" pitchFamily="18" charset="0"/>
                <a:cs typeface="Times New Roman" pitchFamily="18" charset="0"/>
              </a:rPr>
              <a:t>          </a:t>
            </a:r>
            <a:r>
              <a:rPr lang="en-US" smtClean="0">
                <a:cs typeface="Times New Roman" pitchFamily="18" charset="0"/>
              </a:rPr>
              <a:t>international arena</a:t>
            </a:r>
            <a:endParaRPr lang="en-ZA" smtClean="0">
              <a:cs typeface="Times New Roman" pitchFamily="18" charset="0"/>
            </a:endParaRPr>
          </a:p>
          <a:p>
            <a:pPr eaLnBrk="1" hangingPunct="1"/>
            <a:endParaRPr lang="en-GB" smtClean="0"/>
          </a:p>
          <a:p>
            <a:pPr eaLnBrk="1" hangingPunct="1"/>
            <a:endParaRPr lang="en-GB" smtClean="0"/>
          </a:p>
          <a:p>
            <a:pPr eaLnBrk="1" hangingPunct="1"/>
            <a:endParaRPr lang="nb-NO" smtClean="0"/>
          </a:p>
        </p:txBody>
      </p:sp>
      <p:sp>
        <p:nvSpPr>
          <p:cNvPr id="12292" name="Slide Number Placeholder 3"/>
          <p:cNvSpPr>
            <a:spLocks noGrp="1"/>
          </p:cNvSpPr>
          <p:nvPr>
            <p:ph type="sldNum" sz="quarter" idx="5"/>
          </p:nvPr>
        </p:nvSpPr>
        <p:spPr bwMode="auto">
          <a:noFill/>
          <a:ln>
            <a:miter lim="800000"/>
            <a:headEnd/>
            <a:tailEnd/>
          </a:ln>
        </p:spPr>
        <p:txBody>
          <a:bodyPr/>
          <a:lstStyle/>
          <a:p>
            <a:fld id="{C84D3E6D-E8FA-4109-A424-A64BFCFCA234}" type="slidenum">
              <a:rPr lang="nb-NO" smtClean="0"/>
              <a:pPr/>
              <a:t>4</a:t>
            </a:fld>
            <a:endParaRPr lang="nb-NO"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r>
              <a:rPr lang="nb-NO" smtClean="0"/>
              <a:t>Facilitation:</a:t>
            </a:r>
          </a:p>
          <a:p>
            <a:pPr eaLnBrk="1" hangingPunct="1"/>
            <a:endParaRPr lang="nb-NO" smtClean="0"/>
          </a:p>
          <a:p>
            <a:pPr eaLnBrk="1" hangingPunct="1"/>
            <a:r>
              <a:rPr lang="nb-NO" smtClean="0"/>
              <a:t>Institutional sites</a:t>
            </a:r>
          </a:p>
        </p:txBody>
      </p:sp>
      <p:sp>
        <p:nvSpPr>
          <p:cNvPr id="13316" name="Slide Number Placeholder 3"/>
          <p:cNvSpPr>
            <a:spLocks noGrp="1"/>
          </p:cNvSpPr>
          <p:nvPr>
            <p:ph type="sldNum" sz="quarter" idx="5"/>
          </p:nvPr>
        </p:nvSpPr>
        <p:spPr bwMode="auto">
          <a:noFill/>
          <a:ln>
            <a:miter lim="800000"/>
            <a:headEnd/>
            <a:tailEnd/>
          </a:ln>
        </p:spPr>
        <p:txBody>
          <a:bodyPr/>
          <a:lstStyle/>
          <a:p>
            <a:fld id="{A6A3491C-9EA4-4B73-8B5E-4E7BAE2CC2E9}" type="slidenum">
              <a:rPr lang="nb-NO" smtClean="0"/>
              <a:pPr/>
              <a:t>5</a:t>
            </a:fld>
            <a:endParaRPr lang="nb-NO"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a:lstStyle/>
          <a:p>
            <a:pPr eaLnBrk="1" hangingPunct="1">
              <a:lnSpc>
                <a:spcPct val="90000"/>
              </a:lnSpc>
            </a:pPr>
            <a:r>
              <a:rPr lang="en-US" sz="1100" smtClean="0">
                <a:cs typeface="Times New Roman" pitchFamily="18" charset="0"/>
              </a:rPr>
              <a:t>Facilitation:</a:t>
            </a:r>
          </a:p>
          <a:p>
            <a:pPr eaLnBrk="1" hangingPunct="1">
              <a:lnSpc>
                <a:spcPct val="90000"/>
              </a:lnSpc>
            </a:pPr>
            <a:r>
              <a:rPr lang="en-US" sz="1100" smtClean="0">
                <a:cs typeface="Times New Roman" pitchFamily="18" charset="0"/>
              </a:rPr>
              <a:t>Institutions have five inter-related dimensions of social relationships significant to an understanding of social inequality. These are </a:t>
            </a:r>
            <a:endParaRPr lang="en-ZA" sz="1100" smtClean="0">
              <a:cs typeface="Times New Roman" pitchFamily="18" charset="0"/>
            </a:endParaRPr>
          </a:p>
          <a:p>
            <a:pPr eaLnBrk="1" hangingPunct="1">
              <a:lnSpc>
                <a:spcPct val="90000"/>
              </a:lnSpc>
            </a:pPr>
            <a:r>
              <a:rPr lang="en-US" sz="1100" b="1" smtClean="0">
                <a:cs typeface="Times New Roman" pitchFamily="18" charset="0"/>
              </a:rPr>
              <a:t>Rules: </a:t>
            </a:r>
            <a:r>
              <a:rPr lang="en-US" sz="1100" smtClean="0">
                <a:cs typeface="Times New Roman" pitchFamily="18" charset="0"/>
              </a:rPr>
              <a:t>How things get done. There are official and unofficial rules. They are expressed in norms, values, traditions, laws, customs. </a:t>
            </a:r>
            <a:r>
              <a:rPr lang="en-US" sz="1100" b="1" smtClean="0">
                <a:cs typeface="Times New Roman" pitchFamily="18" charset="0"/>
              </a:rPr>
              <a:t> </a:t>
            </a:r>
            <a:r>
              <a:rPr lang="en-US" sz="1100" smtClean="0">
                <a:cs typeface="Times New Roman" pitchFamily="18" charset="0"/>
              </a:rPr>
              <a:t>The rules enable or constrain </a:t>
            </a:r>
            <a:r>
              <a:rPr lang="en-US" sz="1100" i="1" smtClean="0">
                <a:cs typeface="Times New Roman" pitchFamily="18" charset="0"/>
              </a:rPr>
              <a:t>what</a:t>
            </a:r>
            <a:r>
              <a:rPr lang="en-US" sz="1100" smtClean="0">
                <a:cs typeface="Times New Roman" pitchFamily="18" charset="0"/>
              </a:rPr>
              <a:t> is done, </a:t>
            </a:r>
            <a:r>
              <a:rPr lang="en-US" sz="1100" i="1" smtClean="0">
                <a:cs typeface="Times New Roman" pitchFamily="18" charset="0"/>
              </a:rPr>
              <a:t>how</a:t>
            </a:r>
            <a:r>
              <a:rPr lang="en-US" sz="1100" smtClean="0">
                <a:cs typeface="Times New Roman" pitchFamily="18" charset="0"/>
              </a:rPr>
              <a:t> it is done, </a:t>
            </a:r>
            <a:r>
              <a:rPr lang="en-US" sz="1100" i="1" smtClean="0">
                <a:cs typeface="Times New Roman" pitchFamily="18" charset="0"/>
              </a:rPr>
              <a:t>by whom</a:t>
            </a:r>
            <a:r>
              <a:rPr lang="en-US" sz="1100" smtClean="0">
                <a:cs typeface="Times New Roman" pitchFamily="18" charset="0"/>
              </a:rPr>
              <a:t> it is done, and </a:t>
            </a:r>
            <a:r>
              <a:rPr lang="en-US" sz="1100" i="1" smtClean="0">
                <a:cs typeface="Times New Roman" pitchFamily="18" charset="0"/>
              </a:rPr>
              <a:t>who</a:t>
            </a:r>
            <a:r>
              <a:rPr lang="en-US" sz="1100" smtClean="0">
                <a:cs typeface="Times New Roman" pitchFamily="18" charset="0"/>
              </a:rPr>
              <a:t> will benefit.</a:t>
            </a:r>
            <a:endParaRPr lang="en-ZA" sz="1100" smtClean="0">
              <a:cs typeface="Times New Roman" pitchFamily="18" charset="0"/>
            </a:endParaRPr>
          </a:p>
          <a:p>
            <a:pPr eaLnBrk="1" hangingPunct="1">
              <a:lnSpc>
                <a:spcPct val="90000"/>
              </a:lnSpc>
            </a:pPr>
            <a:r>
              <a:rPr lang="en-US" sz="1100" b="1" smtClean="0">
                <a:cs typeface="Times New Roman" pitchFamily="18" charset="0"/>
              </a:rPr>
              <a:t>Activities: </a:t>
            </a:r>
            <a:r>
              <a:rPr lang="en-US" sz="1100" smtClean="0">
                <a:cs typeface="Times New Roman" pitchFamily="18" charset="0"/>
              </a:rPr>
              <a:t>Productive, reproductive, distributive or regulative. There are rules about who does what, who gets what, who can claim what. Certain tasks get attached to certain social groups. Eg women care for the sick and young in the household and in state or market institutions. This is explained as natural. </a:t>
            </a:r>
            <a:endParaRPr lang="en-ZA" sz="1100" smtClean="0">
              <a:cs typeface="Times New Roman" pitchFamily="18" charset="0"/>
            </a:endParaRPr>
          </a:p>
          <a:p>
            <a:pPr eaLnBrk="1" hangingPunct="1">
              <a:lnSpc>
                <a:spcPct val="90000"/>
              </a:lnSpc>
            </a:pPr>
            <a:r>
              <a:rPr lang="en-US" sz="1100" smtClean="0">
                <a:cs typeface="Times New Roman" pitchFamily="18" charset="0"/>
              </a:rPr>
              <a:t>Skills get built for the tasks people do resulting in their lack of skills for tasks outside their allocated roles. So for eg  the idea that a girl is destined for housework feeds into the idea that she does not need education. Rewards are attached to tasks – so housework for example gets less recognition than ploughing family land. Women’s work and therefore women themselves are less valued.</a:t>
            </a:r>
            <a:endParaRPr lang="en-ZA" sz="1100" smtClean="0">
              <a:cs typeface="Times New Roman" pitchFamily="18" charset="0"/>
            </a:endParaRPr>
          </a:p>
          <a:p>
            <a:pPr eaLnBrk="1" hangingPunct="1">
              <a:lnSpc>
                <a:spcPct val="90000"/>
              </a:lnSpc>
            </a:pPr>
            <a:r>
              <a:rPr lang="en-US" sz="1100" b="1" smtClean="0">
                <a:cs typeface="Times New Roman" pitchFamily="18" charset="0"/>
              </a:rPr>
              <a:t>Resources: </a:t>
            </a:r>
            <a:r>
              <a:rPr lang="en-US" sz="1100" smtClean="0">
                <a:cs typeface="Times New Roman" pitchFamily="18" charset="0"/>
              </a:rPr>
              <a:t>what is used, what is produced are all distributed according to the rules of the institution, with women usually losing out in the distribution of education, land, political  clout etc.</a:t>
            </a:r>
            <a:endParaRPr lang="en-ZA" sz="1100" smtClean="0">
              <a:cs typeface="Times New Roman" pitchFamily="18" charset="0"/>
            </a:endParaRPr>
          </a:p>
          <a:p>
            <a:pPr eaLnBrk="1" hangingPunct="1">
              <a:lnSpc>
                <a:spcPct val="90000"/>
              </a:lnSpc>
            </a:pPr>
            <a:r>
              <a:rPr lang="en-US" sz="1100" b="1" smtClean="0">
                <a:cs typeface="Times New Roman" pitchFamily="18" charset="0"/>
              </a:rPr>
              <a:t>People: </a:t>
            </a:r>
            <a:r>
              <a:rPr lang="en-US" sz="1100" smtClean="0">
                <a:cs typeface="Times New Roman" pitchFamily="18" charset="0"/>
              </a:rPr>
              <a:t>who is allowed in and who is excluded; who is assigned what tasks; who is positioned where in the hierarchy are all determined through institutional rules. For example at household level marriage rules determine who is allowed in. </a:t>
            </a:r>
            <a:endParaRPr lang="en-ZA" sz="1100" smtClean="0">
              <a:cs typeface="Times New Roman" pitchFamily="18" charset="0"/>
            </a:endParaRPr>
          </a:p>
          <a:p>
            <a:pPr eaLnBrk="1" hangingPunct="1">
              <a:lnSpc>
                <a:spcPct val="90000"/>
              </a:lnSpc>
            </a:pPr>
            <a:r>
              <a:rPr lang="en-US" sz="1100" b="1" smtClean="0">
                <a:cs typeface="Times New Roman" pitchFamily="18" charset="0"/>
              </a:rPr>
              <a:t>Power: </a:t>
            </a:r>
            <a:r>
              <a:rPr lang="en-US" sz="1100" smtClean="0">
                <a:cs typeface="Times New Roman" pitchFamily="18" charset="0"/>
              </a:rPr>
              <a:t>Institutions are relations of power which embody relations of authority and control. Who decides, whose interests are served depends on the capacity to make things nonnegotiable. </a:t>
            </a:r>
            <a:endParaRPr lang="en-ZA" sz="1100" smtClean="0">
              <a:cs typeface="Times New Roman" pitchFamily="18" charset="0"/>
            </a:endParaRPr>
          </a:p>
          <a:p>
            <a:pPr eaLnBrk="1" hangingPunct="1">
              <a:lnSpc>
                <a:spcPct val="90000"/>
              </a:lnSpc>
            </a:pPr>
            <a:endParaRPr lang="nb-NO" sz="1100" smtClean="0"/>
          </a:p>
        </p:txBody>
      </p:sp>
      <p:sp>
        <p:nvSpPr>
          <p:cNvPr id="14340" name="Slide Number Placeholder 3"/>
          <p:cNvSpPr>
            <a:spLocks noGrp="1"/>
          </p:cNvSpPr>
          <p:nvPr>
            <p:ph type="sldNum" sz="quarter" idx="5"/>
          </p:nvPr>
        </p:nvSpPr>
        <p:spPr bwMode="auto">
          <a:noFill/>
          <a:ln>
            <a:miter lim="800000"/>
            <a:headEnd/>
            <a:tailEnd/>
          </a:ln>
        </p:spPr>
        <p:txBody>
          <a:bodyPr/>
          <a:lstStyle/>
          <a:p>
            <a:fld id="{0E79B1D1-B915-40BA-83B9-09A953E3CC60}" type="slidenum">
              <a:rPr lang="nb-NO" smtClean="0"/>
              <a:pPr/>
              <a:t>8</a:t>
            </a:fld>
            <a:endParaRPr lang="nb-NO"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b-N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b-NO"/>
          </a:p>
        </p:txBody>
      </p:sp>
      <p:sp>
        <p:nvSpPr>
          <p:cNvPr id="4" name="Date Placeholder 3"/>
          <p:cNvSpPr>
            <a:spLocks noGrp="1"/>
          </p:cNvSpPr>
          <p:nvPr>
            <p:ph type="dt" sz="half" idx="10"/>
          </p:nvPr>
        </p:nvSpPr>
        <p:spPr/>
        <p:txBody>
          <a:bodyPr/>
          <a:lstStyle>
            <a:lvl1pPr>
              <a:defRPr/>
            </a:lvl1pPr>
          </a:lstStyle>
          <a:p>
            <a:pPr>
              <a:defRPr/>
            </a:pPr>
            <a:fld id="{2B2BB0A9-4A18-4D2B-B369-4A7048BC8EF1}" type="datetime1">
              <a:rPr lang="nb-NO" smtClean="0"/>
              <a:t>17.09.2012</a:t>
            </a:fld>
            <a:endParaRPr lang="nb-NO"/>
          </a:p>
        </p:txBody>
      </p:sp>
      <p:sp>
        <p:nvSpPr>
          <p:cNvPr id="5" name="Footer Placeholder 4"/>
          <p:cNvSpPr>
            <a:spLocks noGrp="1"/>
          </p:cNvSpPr>
          <p:nvPr>
            <p:ph type="ftr" sz="quarter" idx="11"/>
          </p:nvPr>
        </p:nvSpPr>
        <p:spPr/>
        <p:txBody>
          <a:bodyPr/>
          <a:lstStyle>
            <a:lvl1pPr>
              <a:defRPr/>
            </a:lvl1pPr>
          </a:lstStyle>
          <a:p>
            <a:pPr>
              <a:defRPr/>
            </a:pPr>
            <a:endParaRPr lang="da-DK"/>
          </a:p>
        </p:txBody>
      </p:sp>
      <p:sp>
        <p:nvSpPr>
          <p:cNvPr id="6" name="Slide Number Placeholder 5"/>
          <p:cNvSpPr>
            <a:spLocks noGrp="1"/>
          </p:cNvSpPr>
          <p:nvPr>
            <p:ph type="sldNum" sz="quarter" idx="12"/>
          </p:nvPr>
        </p:nvSpPr>
        <p:spPr/>
        <p:txBody>
          <a:bodyPr/>
          <a:lstStyle>
            <a:lvl1pPr>
              <a:defRPr/>
            </a:lvl1pPr>
          </a:lstStyle>
          <a:p>
            <a:pPr>
              <a:defRPr/>
            </a:pPr>
            <a:fld id="{E5D3F902-D912-41C0-9903-2E5BDBA99DFF}" type="slidenum">
              <a:rPr lang="nb-NO"/>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pPr>
              <a:defRPr/>
            </a:pPr>
            <a:fld id="{85F04823-E2BB-4F73-AC18-F16405773950}" type="datetime1">
              <a:rPr lang="nb-NO" smtClean="0"/>
              <a:t>17.09.2012</a:t>
            </a:fld>
            <a:endParaRPr lang="nb-NO"/>
          </a:p>
        </p:txBody>
      </p:sp>
      <p:sp>
        <p:nvSpPr>
          <p:cNvPr id="5" name="Footer Placeholder 4"/>
          <p:cNvSpPr>
            <a:spLocks noGrp="1"/>
          </p:cNvSpPr>
          <p:nvPr>
            <p:ph type="ftr" sz="quarter" idx="11"/>
          </p:nvPr>
        </p:nvSpPr>
        <p:spPr/>
        <p:txBody>
          <a:bodyPr/>
          <a:lstStyle>
            <a:lvl1pPr>
              <a:defRPr/>
            </a:lvl1pPr>
          </a:lstStyle>
          <a:p>
            <a:pPr>
              <a:defRPr/>
            </a:pPr>
            <a:endParaRPr lang="da-DK"/>
          </a:p>
        </p:txBody>
      </p:sp>
      <p:sp>
        <p:nvSpPr>
          <p:cNvPr id="6" name="Slide Number Placeholder 5"/>
          <p:cNvSpPr>
            <a:spLocks noGrp="1"/>
          </p:cNvSpPr>
          <p:nvPr>
            <p:ph type="sldNum" sz="quarter" idx="12"/>
          </p:nvPr>
        </p:nvSpPr>
        <p:spPr/>
        <p:txBody>
          <a:bodyPr/>
          <a:lstStyle>
            <a:lvl1pPr>
              <a:defRPr/>
            </a:lvl1pPr>
          </a:lstStyle>
          <a:p>
            <a:pPr>
              <a:defRPr/>
            </a:pPr>
            <a:fld id="{F2E9F629-3D94-4221-B962-02121247F842}"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b-N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pPr>
              <a:defRPr/>
            </a:pPr>
            <a:fld id="{89D3DCB7-0679-4630-A54F-D6F2D8447F3E}" type="datetime1">
              <a:rPr lang="nb-NO" smtClean="0"/>
              <a:t>17.09.2012</a:t>
            </a:fld>
            <a:endParaRPr lang="nb-NO"/>
          </a:p>
        </p:txBody>
      </p:sp>
      <p:sp>
        <p:nvSpPr>
          <p:cNvPr id="5" name="Footer Placeholder 4"/>
          <p:cNvSpPr>
            <a:spLocks noGrp="1"/>
          </p:cNvSpPr>
          <p:nvPr>
            <p:ph type="ftr" sz="quarter" idx="11"/>
          </p:nvPr>
        </p:nvSpPr>
        <p:spPr/>
        <p:txBody>
          <a:bodyPr/>
          <a:lstStyle>
            <a:lvl1pPr>
              <a:defRPr/>
            </a:lvl1pPr>
          </a:lstStyle>
          <a:p>
            <a:pPr>
              <a:defRPr/>
            </a:pPr>
            <a:endParaRPr lang="da-DK"/>
          </a:p>
        </p:txBody>
      </p:sp>
      <p:sp>
        <p:nvSpPr>
          <p:cNvPr id="6" name="Slide Number Placeholder 5"/>
          <p:cNvSpPr>
            <a:spLocks noGrp="1"/>
          </p:cNvSpPr>
          <p:nvPr>
            <p:ph type="sldNum" sz="quarter" idx="12"/>
          </p:nvPr>
        </p:nvSpPr>
        <p:spPr/>
        <p:txBody>
          <a:bodyPr/>
          <a:lstStyle>
            <a:lvl1pPr>
              <a:defRPr/>
            </a:lvl1pPr>
          </a:lstStyle>
          <a:p>
            <a:pPr>
              <a:defRPr/>
            </a:pPr>
            <a:fld id="{112294E2-F307-4774-B83D-9FBFA9FC1EA3}"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pPr>
              <a:defRPr/>
            </a:pPr>
            <a:fld id="{EE2909E0-286B-49D4-8101-9E9F6359BAD1}" type="datetime1">
              <a:rPr lang="nb-NO" smtClean="0"/>
              <a:t>17.09.2012</a:t>
            </a:fld>
            <a:endParaRPr lang="nb-NO"/>
          </a:p>
        </p:txBody>
      </p:sp>
      <p:sp>
        <p:nvSpPr>
          <p:cNvPr id="5" name="Footer Placeholder 4"/>
          <p:cNvSpPr>
            <a:spLocks noGrp="1"/>
          </p:cNvSpPr>
          <p:nvPr>
            <p:ph type="ftr" sz="quarter" idx="11"/>
          </p:nvPr>
        </p:nvSpPr>
        <p:spPr/>
        <p:txBody>
          <a:bodyPr/>
          <a:lstStyle>
            <a:lvl1pPr>
              <a:defRPr/>
            </a:lvl1pPr>
          </a:lstStyle>
          <a:p>
            <a:pPr>
              <a:defRPr/>
            </a:pPr>
            <a:endParaRPr lang="da-DK"/>
          </a:p>
        </p:txBody>
      </p:sp>
      <p:sp>
        <p:nvSpPr>
          <p:cNvPr id="6" name="Slide Number Placeholder 5"/>
          <p:cNvSpPr>
            <a:spLocks noGrp="1"/>
          </p:cNvSpPr>
          <p:nvPr>
            <p:ph type="sldNum" sz="quarter" idx="12"/>
          </p:nvPr>
        </p:nvSpPr>
        <p:spPr/>
        <p:txBody>
          <a:bodyPr/>
          <a:lstStyle>
            <a:lvl1pPr>
              <a:defRPr/>
            </a:lvl1pPr>
          </a:lstStyle>
          <a:p>
            <a:pPr>
              <a:defRPr/>
            </a:pPr>
            <a:fld id="{A030AF82-3C8D-4D55-8F3A-F95AC686A44A}" type="slidenum">
              <a:rPr lang="nb-NO"/>
              <a:pPr>
                <a:defRPr/>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b-N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7866C8E-B291-49C8-831C-13C2FD281ADF}" type="datetime1">
              <a:rPr lang="nb-NO" smtClean="0"/>
              <a:t>17.09.2012</a:t>
            </a:fld>
            <a:endParaRPr lang="nb-NO"/>
          </a:p>
        </p:txBody>
      </p:sp>
      <p:sp>
        <p:nvSpPr>
          <p:cNvPr id="5" name="Footer Placeholder 4"/>
          <p:cNvSpPr>
            <a:spLocks noGrp="1"/>
          </p:cNvSpPr>
          <p:nvPr>
            <p:ph type="ftr" sz="quarter" idx="11"/>
          </p:nvPr>
        </p:nvSpPr>
        <p:spPr/>
        <p:txBody>
          <a:bodyPr/>
          <a:lstStyle>
            <a:lvl1pPr>
              <a:defRPr/>
            </a:lvl1pPr>
          </a:lstStyle>
          <a:p>
            <a:pPr>
              <a:defRPr/>
            </a:pPr>
            <a:endParaRPr lang="da-DK"/>
          </a:p>
        </p:txBody>
      </p:sp>
      <p:sp>
        <p:nvSpPr>
          <p:cNvPr id="6" name="Slide Number Placeholder 5"/>
          <p:cNvSpPr>
            <a:spLocks noGrp="1"/>
          </p:cNvSpPr>
          <p:nvPr>
            <p:ph type="sldNum" sz="quarter" idx="12"/>
          </p:nvPr>
        </p:nvSpPr>
        <p:spPr/>
        <p:txBody>
          <a:bodyPr/>
          <a:lstStyle>
            <a:lvl1pPr>
              <a:defRPr/>
            </a:lvl1pPr>
          </a:lstStyle>
          <a:p>
            <a:pPr>
              <a:defRPr/>
            </a:pPr>
            <a:fld id="{5006AF29-768F-4AB6-9966-B28656D7B7A3}"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Date Placeholder 3"/>
          <p:cNvSpPr>
            <a:spLocks noGrp="1"/>
          </p:cNvSpPr>
          <p:nvPr>
            <p:ph type="dt" sz="half" idx="10"/>
          </p:nvPr>
        </p:nvSpPr>
        <p:spPr/>
        <p:txBody>
          <a:bodyPr/>
          <a:lstStyle>
            <a:lvl1pPr>
              <a:defRPr/>
            </a:lvl1pPr>
          </a:lstStyle>
          <a:p>
            <a:pPr>
              <a:defRPr/>
            </a:pPr>
            <a:fld id="{DB49C332-713E-4A06-9994-BB494635F950}" type="datetime1">
              <a:rPr lang="nb-NO" smtClean="0"/>
              <a:t>17.09.2012</a:t>
            </a:fld>
            <a:endParaRPr lang="nb-NO"/>
          </a:p>
        </p:txBody>
      </p:sp>
      <p:sp>
        <p:nvSpPr>
          <p:cNvPr id="6" name="Footer Placeholder 4"/>
          <p:cNvSpPr>
            <a:spLocks noGrp="1"/>
          </p:cNvSpPr>
          <p:nvPr>
            <p:ph type="ftr" sz="quarter" idx="11"/>
          </p:nvPr>
        </p:nvSpPr>
        <p:spPr/>
        <p:txBody>
          <a:bodyPr/>
          <a:lstStyle>
            <a:lvl1pPr>
              <a:defRPr/>
            </a:lvl1pPr>
          </a:lstStyle>
          <a:p>
            <a:pPr>
              <a:defRPr/>
            </a:pPr>
            <a:endParaRPr lang="da-DK"/>
          </a:p>
        </p:txBody>
      </p:sp>
      <p:sp>
        <p:nvSpPr>
          <p:cNvPr id="7" name="Slide Number Placeholder 5"/>
          <p:cNvSpPr>
            <a:spLocks noGrp="1"/>
          </p:cNvSpPr>
          <p:nvPr>
            <p:ph type="sldNum" sz="quarter" idx="12"/>
          </p:nvPr>
        </p:nvSpPr>
        <p:spPr/>
        <p:txBody>
          <a:bodyPr/>
          <a:lstStyle>
            <a:lvl1pPr>
              <a:defRPr/>
            </a:lvl1pPr>
          </a:lstStyle>
          <a:p>
            <a:pPr>
              <a:defRPr/>
            </a:pPr>
            <a:fld id="{BA41DCB3-57B7-4A4B-B309-B80918F7E7B9}"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b-N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Date Placeholder 3"/>
          <p:cNvSpPr>
            <a:spLocks noGrp="1"/>
          </p:cNvSpPr>
          <p:nvPr>
            <p:ph type="dt" sz="half" idx="10"/>
          </p:nvPr>
        </p:nvSpPr>
        <p:spPr/>
        <p:txBody>
          <a:bodyPr/>
          <a:lstStyle>
            <a:lvl1pPr>
              <a:defRPr/>
            </a:lvl1pPr>
          </a:lstStyle>
          <a:p>
            <a:pPr>
              <a:defRPr/>
            </a:pPr>
            <a:fld id="{6F1D1EFA-5AD4-4557-B6DF-B2F8B95B100C}" type="datetime1">
              <a:rPr lang="nb-NO" smtClean="0"/>
              <a:t>17.09.2012</a:t>
            </a:fld>
            <a:endParaRPr lang="nb-NO"/>
          </a:p>
        </p:txBody>
      </p:sp>
      <p:sp>
        <p:nvSpPr>
          <p:cNvPr id="8" name="Footer Placeholder 4"/>
          <p:cNvSpPr>
            <a:spLocks noGrp="1"/>
          </p:cNvSpPr>
          <p:nvPr>
            <p:ph type="ftr" sz="quarter" idx="11"/>
          </p:nvPr>
        </p:nvSpPr>
        <p:spPr/>
        <p:txBody>
          <a:bodyPr/>
          <a:lstStyle>
            <a:lvl1pPr>
              <a:defRPr/>
            </a:lvl1pPr>
          </a:lstStyle>
          <a:p>
            <a:pPr>
              <a:defRPr/>
            </a:pPr>
            <a:endParaRPr lang="da-DK"/>
          </a:p>
        </p:txBody>
      </p:sp>
      <p:sp>
        <p:nvSpPr>
          <p:cNvPr id="9" name="Slide Number Placeholder 5"/>
          <p:cNvSpPr>
            <a:spLocks noGrp="1"/>
          </p:cNvSpPr>
          <p:nvPr>
            <p:ph type="sldNum" sz="quarter" idx="12"/>
          </p:nvPr>
        </p:nvSpPr>
        <p:spPr/>
        <p:txBody>
          <a:bodyPr/>
          <a:lstStyle>
            <a:lvl1pPr>
              <a:defRPr/>
            </a:lvl1pPr>
          </a:lstStyle>
          <a:p>
            <a:pPr>
              <a:defRPr/>
            </a:pPr>
            <a:fld id="{0A66F413-0364-4A48-93F9-BB0137858378}"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Date Placeholder 3"/>
          <p:cNvSpPr>
            <a:spLocks noGrp="1"/>
          </p:cNvSpPr>
          <p:nvPr>
            <p:ph type="dt" sz="half" idx="10"/>
          </p:nvPr>
        </p:nvSpPr>
        <p:spPr/>
        <p:txBody>
          <a:bodyPr/>
          <a:lstStyle>
            <a:lvl1pPr>
              <a:defRPr/>
            </a:lvl1pPr>
          </a:lstStyle>
          <a:p>
            <a:pPr>
              <a:defRPr/>
            </a:pPr>
            <a:fld id="{A2805EB8-A6DF-4F9A-8800-8E2FE5091B84}" type="datetime1">
              <a:rPr lang="nb-NO" smtClean="0"/>
              <a:t>17.09.2012</a:t>
            </a:fld>
            <a:endParaRPr lang="nb-NO"/>
          </a:p>
        </p:txBody>
      </p:sp>
      <p:sp>
        <p:nvSpPr>
          <p:cNvPr id="4" name="Footer Placeholder 4"/>
          <p:cNvSpPr>
            <a:spLocks noGrp="1"/>
          </p:cNvSpPr>
          <p:nvPr>
            <p:ph type="ftr" sz="quarter" idx="11"/>
          </p:nvPr>
        </p:nvSpPr>
        <p:spPr/>
        <p:txBody>
          <a:bodyPr/>
          <a:lstStyle>
            <a:lvl1pPr>
              <a:defRPr/>
            </a:lvl1pPr>
          </a:lstStyle>
          <a:p>
            <a:pPr>
              <a:defRPr/>
            </a:pPr>
            <a:endParaRPr lang="da-DK"/>
          </a:p>
        </p:txBody>
      </p:sp>
      <p:sp>
        <p:nvSpPr>
          <p:cNvPr id="5" name="Slide Number Placeholder 5"/>
          <p:cNvSpPr>
            <a:spLocks noGrp="1"/>
          </p:cNvSpPr>
          <p:nvPr>
            <p:ph type="sldNum" sz="quarter" idx="12"/>
          </p:nvPr>
        </p:nvSpPr>
        <p:spPr/>
        <p:txBody>
          <a:bodyPr/>
          <a:lstStyle>
            <a:lvl1pPr>
              <a:defRPr/>
            </a:lvl1pPr>
          </a:lstStyle>
          <a:p>
            <a:pPr>
              <a:defRPr/>
            </a:pPr>
            <a:fld id="{E2502ED2-01F0-48B0-A0EC-A2A3ADC89947}"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D518996-E8E9-4DBA-860F-AE3454E3AB97}" type="datetime1">
              <a:rPr lang="nb-NO" smtClean="0"/>
              <a:t>17.09.2012</a:t>
            </a:fld>
            <a:endParaRPr lang="nb-NO"/>
          </a:p>
        </p:txBody>
      </p:sp>
      <p:sp>
        <p:nvSpPr>
          <p:cNvPr id="3" name="Footer Placeholder 4"/>
          <p:cNvSpPr>
            <a:spLocks noGrp="1"/>
          </p:cNvSpPr>
          <p:nvPr>
            <p:ph type="ftr" sz="quarter" idx="11"/>
          </p:nvPr>
        </p:nvSpPr>
        <p:spPr/>
        <p:txBody>
          <a:bodyPr/>
          <a:lstStyle>
            <a:lvl1pPr>
              <a:defRPr/>
            </a:lvl1pPr>
          </a:lstStyle>
          <a:p>
            <a:pPr>
              <a:defRPr/>
            </a:pPr>
            <a:endParaRPr lang="da-DK"/>
          </a:p>
        </p:txBody>
      </p:sp>
      <p:sp>
        <p:nvSpPr>
          <p:cNvPr id="4" name="Slide Number Placeholder 5"/>
          <p:cNvSpPr>
            <a:spLocks noGrp="1"/>
          </p:cNvSpPr>
          <p:nvPr>
            <p:ph type="sldNum" sz="quarter" idx="12"/>
          </p:nvPr>
        </p:nvSpPr>
        <p:spPr/>
        <p:txBody>
          <a:bodyPr/>
          <a:lstStyle>
            <a:lvl1pPr>
              <a:defRPr/>
            </a:lvl1pPr>
          </a:lstStyle>
          <a:p>
            <a:pPr>
              <a:defRPr/>
            </a:pPr>
            <a:fld id="{33A302CF-60FB-4820-8DCF-503542516FC9}"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b-N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8F565D-70B3-43EA-B4DA-18EE47E6BD9E}" type="datetime1">
              <a:rPr lang="nb-NO" smtClean="0"/>
              <a:t>17.09.2012</a:t>
            </a:fld>
            <a:endParaRPr lang="nb-NO"/>
          </a:p>
        </p:txBody>
      </p:sp>
      <p:sp>
        <p:nvSpPr>
          <p:cNvPr id="6" name="Footer Placeholder 4"/>
          <p:cNvSpPr>
            <a:spLocks noGrp="1"/>
          </p:cNvSpPr>
          <p:nvPr>
            <p:ph type="ftr" sz="quarter" idx="11"/>
          </p:nvPr>
        </p:nvSpPr>
        <p:spPr/>
        <p:txBody>
          <a:bodyPr/>
          <a:lstStyle>
            <a:lvl1pPr>
              <a:defRPr/>
            </a:lvl1pPr>
          </a:lstStyle>
          <a:p>
            <a:pPr>
              <a:defRPr/>
            </a:pPr>
            <a:endParaRPr lang="da-DK"/>
          </a:p>
        </p:txBody>
      </p:sp>
      <p:sp>
        <p:nvSpPr>
          <p:cNvPr id="7" name="Slide Number Placeholder 5"/>
          <p:cNvSpPr>
            <a:spLocks noGrp="1"/>
          </p:cNvSpPr>
          <p:nvPr>
            <p:ph type="sldNum" sz="quarter" idx="12"/>
          </p:nvPr>
        </p:nvSpPr>
        <p:spPr/>
        <p:txBody>
          <a:bodyPr/>
          <a:lstStyle>
            <a:lvl1pPr>
              <a:defRPr/>
            </a:lvl1pPr>
          </a:lstStyle>
          <a:p>
            <a:pPr>
              <a:defRPr/>
            </a:pPr>
            <a:fld id="{603A5327-3FF4-4F60-BA89-728325D18543}"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b-N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4381A51-0487-406B-8878-964BCA27CA07}" type="datetime1">
              <a:rPr lang="nb-NO" smtClean="0"/>
              <a:t>17.09.2012</a:t>
            </a:fld>
            <a:endParaRPr lang="nb-NO"/>
          </a:p>
        </p:txBody>
      </p:sp>
      <p:sp>
        <p:nvSpPr>
          <p:cNvPr id="6" name="Footer Placeholder 4"/>
          <p:cNvSpPr>
            <a:spLocks noGrp="1"/>
          </p:cNvSpPr>
          <p:nvPr>
            <p:ph type="ftr" sz="quarter" idx="11"/>
          </p:nvPr>
        </p:nvSpPr>
        <p:spPr/>
        <p:txBody>
          <a:bodyPr/>
          <a:lstStyle>
            <a:lvl1pPr>
              <a:defRPr/>
            </a:lvl1pPr>
          </a:lstStyle>
          <a:p>
            <a:pPr>
              <a:defRPr/>
            </a:pPr>
            <a:endParaRPr lang="da-DK"/>
          </a:p>
        </p:txBody>
      </p:sp>
      <p:sp>
        <p:nvSpPr>
          <p:cNvPr id="7" name="Slide Number Placeholder 5"/>
          <p:cNvSpPr>
            <a:spLocks noGrp="1"/>
          </p:cNvSpPr>
          <p:nvPr>
            <p:ph type="sldNum" sz="quarter" idx="12"/>
          </p:nvPr>
        </p:nvSpPr>
        <p:spPr/>
        <p:txBody>
          <a:bodyPr/>
          <a:lstStyle>
            <a:lvl1pPr>
              <a:defRPr/>
            </a:lvl1pPr>
          </a:lstStyle>
          <a:p>
            <a:pPr>
              <a:defRPr/>
            </a:pPr>
            <a:fld id="{44EB09FD-42FD-4658-8258-FA340F5D8E41}"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b-N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6FDC267C-4BC0-4B8B-8AD3-9F304A90009C}" type="datetime1">
              <a:rPr lang="nb-NO" smtClean="0"/>
              <a:t>17.09.2012</a:t>
            </a:fld>
            <a:endParaRPr lang="nb-N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da-DK"/>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71997210-E13A-4E54-9442-48C80FBFE585}"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nb-NO" dirty="0" smtClean="0"/>
              <a:t>Power and  Social </a:t>
            </a:r>
            <a:r>
              <a:rPr lang="nb-NO" dirty="0" err="1" smtClean="0"/>
              <a:t>Relations</a:t>
            </a:r>
            <a:endParaRPr lang="nb-NO"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673"/>
            <a:ext cx="7772400" cy="1584175"/>
          </a:xfrm>
        </p:spPr>
        <p:txBody>
          <a:bodyPr/>
          <a:lstStyle/>
          <a:p>
            <a:pPr lvl="0"/>
            <a:r>
              <a:rPr lang="en-GB" b="1" dirty="0" smtClean="0"/>
              <a:t>Learning Objectives</a:t>
            </a:r>
            <a:r>
              <a:rPr lang="da-DK" dirty="0" smtClean="0"/>
              <a:t/>
            </a:r>
            <a:br>
              <a:rPr lang="da-DK" dirty="0" smtClean="0"/>
            </a:br>
            <a:endParaRPr lang="da-DK" dirty="0"/>
          </a:p>
        </p:txBody>
      </p:sp>
      <p:sp>
        <p:nvSpPr>
          <p:cNvPr id="3" name="Subtitle 2"/>
          <p:cNvSpPr>
            <a:spLocks noGrp="1"/>
          </p:cNvSpPr>
          <p:nvPr>
            <p:ph type="subTitle" idx="1"/>
          </p:nvPr>
        </p:nvSpPr>
        <p:spPr>
          <a:xfrm>
            <a:off x="395536" y="1484784"/>
            <a:ext cx="8748464" cy="5373216"/>
          </a:xfrm>
        </p:spPr>
        <p:txBody>
          <a:bodyPr>
            <a:normAutofit fontScale="92500" lnSpcReduction="20000"/>
          </a:bodyPr>
          <a:lstStyle/>
          <a:p>
            <a:pPr algn="l"/>
            <a:r>
              <a:rPr lang="en-GB" dirty="0" smtClean="0"/>
              <a:t>Participants </a:t>
            </a:r>
            <a:r>
              <a:rPr lang="en-GB" dirty="0"/>
              <a:t>will explore how societies, through </a:t>
            </a:r>
            <a:r>
              <a:rPr lang="en-GB" b="1" dirty="0"/>
              <a:t>their institutions, produce and reproduce inequality</a:t>
            </a:r>
            <a:r>
              <a:rPr lang="en-GB" dirty="0"/>
              <a:t> between women and men as well as among different groups of women and men and among other social identities.</a:t>
            </a:r>
            <a:endParaRPr lang="da-DK" dirty="0"/>
          </a:p>
          <a:p>
            <a:pPr algn="l"/>
            <a:r>
              <a:rPr lang="en-GB" dirty="0"/>
              <a:t> </a:t>
            </a:r>
            <a:r>
              <a:rPr lang="en-GB" dirty="0" smtClean="0"/>
              <a:t> </a:t>
            </a:r>
            <a:endParaRPr lang="da-DK" dirty="0"/>
          </a:p>
          <a:p>
            <a:pPr algn="l"/>
            <a:r>
              <a:rPr lang="en-GB" dirty="0"/>
              <a:t>Participants will deepen their understanding of the way poverty and discrimination arises out of people’s </a:t>
            </a:r>
            <a:r>
              <a:rPr lang="en-GB" b="1" dirty="0"/>
              <a:t>unequal social relations</a:t>
            </a:r>
            <a:r>
              <a:rPr lang="en-GB" dirty="0"/>
              <a:t> and </a:t>
            </a:r>
            <a:r>
              <a:rPr lang="en-GB" b="1" dirty="0"/>
              <a:t>power</a:t>
            </a:r>
            <a:r>
              <a:rPr lang="en-GB" dirty="0"/>
              <a:t> which dictate unequal access to resources, claims, responsibilities, decision making etc. and therefore that to change power structures, social relations and institutions need to change.</a:t>
            </a:r>
            <a:endParaRPr lang="da-DK" dirty="0"/>
          </a:p>
          <a:p>
            <a:pPr algn="l"/>
            <a:endParaRPr lang="da-DK" dirty="0"/>
          </a:p>
        </p:txBody>
      </p:sp>
    </p:spTree>
    <p:extLst>
      <p:ext uri="{BB962C8B-B14F-4D97-AF65-F5344CB8AC3E}">
        <p14:creationId xmlns:p14="http://schemas.microsoft.com/office/powerpoint/2010/main" val="2560076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nb-NO" smtClean="0"/>
              <a:t>Social Relations</a:t>
            </a:r>
          </a:p>
        </p:txBody>
      </p:sp>
      <p:sp>
        <p:nvSpPr>
          <p:cNvPr id="3075" name="Content Placeholder 2"/>
          <p:cNvSpPr>
            <a:spLocks noGrp="1"/>
          </p:cNvSpPr>
          <p:nvPr>
            <p:ph idx="1"/>
          </p:nvPr>
        </p:nvSpPr>
        <p:spPr/>
        <p:txBody>
          <a:bodyPr/>
          <a:lstStyle/>
          <a:p>
            <a:pPr eaLnBrk="1" hangingPunct="1"/>
            <a:r>
              <a:rPr lang="nb-NO" dirty="0" smtClean="0"/>
              <a:t>Gender, class, race, ethnicity, etcetera.</a:t>
            </a:r>
          </a:p>
          <a:p>
            <a:pPr eaLnBrk="1" hangingPunct="1"/>
            <a:endParaRPr lang="nb-NO" dirty="0" smtClean="0"/>
          </a:p>
          <a:p>
            <a:pPr eaLnBrk="1" hangingPunct="1"/>
            <a:r>
              <a:rPr lang="nb-NO" dirty="0" smtClean="0"/>
              <a:t>Can and do change (examples apartheid, womens movement)</a:t>
            </a:r>
          </a:p>
          <a:p>
            <a:pPr eaLnBrk="1" hangingPunct="1"/>
            <a:endParaRPr lang="nb-NO" dirty="0" smtClean="0"/>
          </a:p>
          <a:p>
            <a:pPr eaLnBrk="1" hangingPunct="1"/>
            <a:r>
              <a:rPr lang="nb-NO" dirty="0" smtClean="0"/>
              <a:t>Are historically specific</a:t>
            </a:r>
          </a:p>
          <a:p>
            <a:pPr eaLnBrk="1" hangingPunct="1"/>
            <a:endParaRPr lang="nb-NO" dirty="0" smtClean="0"/>
          </a:p>
          <a:p>
            <a:pPr eaLnBrk="1" hangingPunct="1"/>
            <a:r>
              <a:rPr lang="nb-NO" dirty="0" smtClean="0"/>
              <a:t>Are culturally specific </a:t>
            </a:r>
          </a:p>
          <a:p>
            <a:pPr eaLnBrk="1" hangingPunct="1"/>
            <a:endParaRPr lang="nb-NO"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nb-NO" dirty="0" smtClean="0"/>
              <a:t>Social </a:t>
            </a:r>
            <a:r>
              <a:rPr lang="nb-NO" dirty="0" err="1" smtClean="0"/>
              <a:t>Relations</a:t>
            </a:r>
            <a:endParaRPr lang="nb-NO" dirty="0" smtClean="0"/>
          </a:p>
        </p:txBody>
      </p:sp>
      <p:sp>
        <p:nvSpPr>
          <p:cNvPr id="4099" name="Content Placeholder 2"/>
          <p:cNvSpPr>
            <a:spLocks noGrp="1"/>
          </p:cNvSpPr>
          <p:nvPr>
            <p:ph idx="1"/>
          </p:nvPr>
        </p:nvSpPr>
        <p:spPr/>
        <p:txBody>
          <a:bodyPr/>
          <a:lstStyle/>
          <a:p>
            <a:pPr eaLnBrk="1" hangingPunct="1">
              <a:lnSpc>
                <a:spcPct val="90000"/>
              </a:lnSpc>
            </a:pPr>
            <a:r>
              <a:rPr lang="en-US" sz="2400" b="1" dirty="0" smtClean="0">
                <a:cs typeface="Times New Roman" pitchFamily="18" charset="0"/>
              </a:rPr>
              <a:t>Poverty</a:t>
            </a:r>
            <a:r>
              <a:rPr lang="en-US" sz="2400" dirty="0" smtClean="0">
                <a:cs typeface="Times New Roman" pitchFamily="18" charset="0"/>
              </a:rPr>
              <a:t> arises out of unequal power relations between people’s </a:t>
            </a:r>
            <a:r>
              <a:rPr lang="en-US" sz="2400" b="1" dirty="0" smtClean="0">
                <a:cs typeface="Times New Roman" pitchFamily="18" charset="0"/>
              </a:rPr>
              <a:t>unequal social relations,</a:t>
            </a:r>
            <a:r>
              <a:rPr lang="en-US" sz="2400" dirty="0" smtClean="0">
                <a:cs typeface="Times New Roman" pitchFamily="18" charset="0"/>
              </a:rPr>
              <a:t> which dictate unequal relations to resources, claims, responsibilities</a:t>
            </a:r>
          </a:p>
          <a:p>
            <a:pPr eaLnBrk="1" hangingPunct="1">
              <a:lnSpc>
                <a:spcPct val="90000"/>
              </a:lnSpc>
            </a:pPr>
            <a:r>
              <a:rPr lang="en-US" sz="2400" dirty="0" smtClean="0">
                <a:cs typeface="Times New Roman" pitchFamily="18" charset="0"/>
              </a:rPr>
              <a:t>People do not start at the same point in the social system. Because of this people have different capacities to take advantage of the social system. </a:t>
            </a:r>
            <a:endParaRPr lang="nb-NO" sz="2400" dirty="0" smtClean="0"/>
          </a:p>
          <a:p>
            <a:pPr eaLnBrk="1" hangingPunct="1">
              <a:lnSpc>
                <a:spcPct val="90000"/>
              </a:lnSpc>
            </a:pPr>
            <a:r>
              <a:rPr lang="nb-NO" sz="2400" dirty="0" smtClean="0"/>
              <a:t>Social relations defines:</a:t>
            </a:r>
          </a:p>
          <a:p>
            <a:pPr eaLnBrk="1" hangingPunct="1">
              <a:lnSpc>
                <a:spcPct val="90000"/>
              </a:lnSpc>
              <a:buFontTx/>
              <a:buNone/>
            </a:pPr>
            <a:r>
              <a:rPr lang="nb-NO" sz="2400" dirty="0" smtClean="0"/>
              <a:t>	 -   Who we are </a:t>
            </a:r>
          </a:p>
          <a:p>
            <a:pPr lvl="1" eaLnBrk="1" hangingPunct="1">
              <a:lnSpc>
                <a:spcPct val="90000"/>
              </a:lnSpc>
              <a:buFontTx/>
              <a:buChar char="-"/>
            </a:pPr>
            <a:r>
              <a:rPr lang="nb-NO" sz="2400" dirty="0" smtClean="0"/>
              <a:t>Our roles and responsibilities</a:t>
            </a:r>
          </a:p>
          <a:p>
            <a:pPr lvl="1" eaLnBrk="1" hangingPunct="1">
              <a:lnSpc>
                <a:spcPct val="90000"/>
              </a:lnSpc>
              <a:buFontTx/>
              <a:buChar char="-"/>
            </a:pPr>
            <a:r>
              <a:rPr lang="nb-NO" sz="2400" dirty="0" smtClean="0"/>
              <a:t>The claims we can make </a:t>
            </a:r>
          </a:p>
          <a:p>
            <a:pPr lvl="1" eaLnBrk="1" hangingPunct="1">
              <a:lnSpc>
                <a:spcPct val="90000"/>
              </a:lnSpc>
              <a:buFontTx/>
              <a:buChar char="-"/>
            </a:pPr>
            <a:r>
              <a:rPr lang="nb-NO" sz="2400" dirty="0" smtClean="0"/>
              <a:t>How we can access entitlements</a:t>
            </a:r>
          </a:p>
          <a:p>
            <a:pPr lvl="1" eaLnBrk="1" hangingPunct="1">
              <a:lnSpc>
                <a:spcPct val="90000"/>
              </a:lnSpc>
              <a:buFontTx/>
              <a:buChar char="-"/>
            </a:pPr>
            <a:r>
              <a:rPr lang="nb-NO" sz="2400" dirty="0" smtClean="0"/>
              <a:t>The control of own life and others</a:t>
            </a:r>
            <a:r>
              <a:rPr lang="en-US" sz="2400" dirty="0" smtClean="0">
                <a:cs typeface="Times New Roman" pitchFamily="18" charset="0"/>
              </a:rPr>
              <a:t>.</a:t>
            </a:r>
            <a:endParaRPr lang="en-GB" sz="2400" dirty="0" smtClean="0">
              <a:cs typeface="Times New Roman" pitchFamily="18" charset="0"/>
            </a:endParaRPr>
          </a:p>
          <a:p>
            <a:pPr eaLnBrk="1" hangingPunct="1"/>
            <a:endParaRPr lang="nb-NO"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nb-NO" dirty="0" smtClean="0"/>
              <a:t>Social </a:t>
            </a:r>
            <a:r>
              <a:rPr lang="nb-NO" dirty="0" err="1" smtClean="0"/>
              <a:t>Relations</a:t>
            </a:r>
            <a:r>
              <a:rPr lang="nb-NO" dirty="0" smtClean="0"/>
              <a:t> </a:t>
            </a:r>
          </a:p>
        </p:txBody>
      </p:sp>
      <p:sp>
        <p:nvSpPr>
          <p:cNvPr id="5123" name="Content Placeholder 2"/>
          <p:cNvSpPr>
            <a:spLocks noGrp="1"/>
          </p:cNvSpPr>
          <p:nvPr>
            <p:ph idx="1"/>
          </p:nvPr>
        </p:nvSpPr>
        <p:spPr/>
        <p:txBody>
          <a:bodyPr/>
          <a:lstStyle/>
          <a:p>
            <a:pPr eaLnBrk="1" hangingPunct="1"/>
            <a:r>
              <a:rPr lang="en-US" dirty="0" smtClean="0">
                <a:cs typeface="Times New Roman" pitchFamily="18" charset="0"/>
              </a:rPr>
              <a:t>Gender relations and other unequal social relations are not simply attitudes that individuals carry with them but are produced, reinforced and reproduced by a range of institutions</a:t>
            </a:r>
            <a:r>
              <a:rPr lang="en-US" b="1" dirty="0" smtClean="0">
                <a:cs typeface="Times New Roman" pitchFamily="18" charset="0"/>
              </a:rPr>
              <a:t> </a:t>
            </a:r>
          </a:p>
          <a:p>
            <a:pPr eaLnBrk="1" hangingPunct="1">
              <a:buFontTx/>
              <a:buNone/>
            </a:pPr>
            <a:r>
              <a:rPr lang="en-US" b="1" dirty="0" smtClean="0">
                <a:solidFill>
                  <a:srgbClr val="0070C0"/>
                </a:solidFill>
                <a:cs typeface="Times New Roman" pitchFamily="18" charset="0"/>
              </a:rPr>
              <a:t>	</a:t>
            </a:r>
            <a:endParaRPr lang="nb-NO" dirty="0" smtClean="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en-GB" b="1" dirty="0" smtClean="0"/>
              <a:t>Institutions and Organisations </a:t>
            </a:r>
            <a:r>
              <a:rPr lang="en-GB" dirty="0" smtClean="0"/>
              <a:t/>
            </a:r>
            <a:br>
              <a:rPr lang="en-GB" dirty="0" smtClean="0"/>
            </a:br>
            <a:endParaRPr lang="en-GB" dirty="0" smtClean="0"/>
          </a:p>
        </p:txBody>
      </p:sp>
      <p:sp>
        <p:nvSpPr>
          <p:cNvPr id="6147" name="Pladsholder til indhold 2"/>
          <p:cNvSpPr>
            <a:spLocks noGrp="1"/>
          </p:cNvSpPr>
          <p:nvPr>
            <p:ph idx="1"/>
          </p:nvPr>
        </p:nvSpPr>
        <p:spPr/>
        <p:txBody>
          <a:bodyPr/>
          <a:lstStyle/>
          <a:p>
            <a:pPr marL="231775" indent="-231775"/>
            <a:r>
              <a:rPr lang="en-GB" sz="2800" b="1" dirty="0" smtClean="0"/>
              <a:t>Institutions </a:t>
            </a:r>
            <a:r>
              <a:rPr lang="en-GB" sz="2800" dirty="0" smtClean="0"/>
              <a:t>are sets of formal and informal rules which shape people’s perception of needs and their roles</a:t>
            </a:r>
            <a:endParaRPr lang="en-GB" sz="2800" b="1" dirty="0" smtClean="0"/>
          </a:p>
          <a:p>
            <a:pPr marL="231775" indent="-231775">
              <a:buFont typeface="Times" pitchFamily="18" charset="0"/>
              <a:buChar char="•"/>
            </a:pPr>
            <a:r>
              <a:rPr lang="en-GB" sz="2800" dirty="0"/>
              <a:t>E</a:t>
            </a:r>
            <a:r>
              <a:rPr lang="en-GB" sz="2800" dirty="0" smtClean="0"/>
              <a:t>nsure the production, reproduction of social relations, social differences and social inequalities </a:t>
            </a:r>
          </a:p>
          <a:p>
            <a:pPr marL="231775" indent="-231775"/>
            <a:r>
              <a:rPr lang="en-GB" sz="2800" b="1" dirty="0" smtClean="0"/>
              <a:t>Organisations </a:t>
            </a:r>
            <a:r>
              <a:rPr lang="en-GB" sz="2800" dirty="0" smtClean="0"/>
              <a:t>administer the rules and respond to needs and rights </a:t>
            </a:r>
            <a:endParaRPr lang="en-GB" sz="2800" b="1" dirty="0" smtClean="0"/>
          </a:p>
          <a:p>
            <a:pPr marL="231775" indent="-231775"/>
            <a:endParaRPr lang="da-DK"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3407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ktangel 3"/>
          <p:cNvSpPr/>
          <p:nvPr/>
        </p:nvSpPr>
        <p:spPr>
          <a:xfrm>
            <a:off x="683568" y="332656"/>
            <a:ext cx="6174432" cy="646331"/>
          </a:xfrm>
          <a:prstGeom prst="rect">
            <a:avLst/>
          </a:prstGeom>
        </p:spPr>
        <p:txBody>
          <a:bodyPr wrap="square">
            <a:spAutoFit/>
          </a:bodyPr>
          <a:lstStyle/>
          <a:p>
            <a:r>
              <a:rPr lang="en-GB" b="1" dirty="0" smtClean="0">
                <a:solidFill>
                  <a:srgbClr val="FF33CC"/>
                </a:solidFill>
              </a:rPr>
              <a:t>Key institutions within which social</a:t>
            </a:r>
          </a:p>
          <a:p>
            <a:r>
              <a:rPr lang="en-GB" b="1" dirty="0" smtClean="0">
                <a:solidFill>
                  <a:srgbClr val="FF33CC"/>
                </a:solidFill>
              </a:rPr>
              <a:t>relations could be explored</a:t>
            </a:r>
            <a:endParaRPr lang="da-DK"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nb-NO" b="1" dirty="0" err="1" smtClean="0"/>
              <a:t>Understanding</a:t>
            </a:r>
            <a:r>
              <a:rPr lang="nb-NO" b="1" dirty="0" smtClean="0"/>
              <a:t> </a:t>
            </a:r>
            <a:r>
              <a:rPr lang="nb-NO" b="1" dirty="0" err="1" smtClean="0"/>
              <a:t>Institutions</a:t>
            </a:r>
            <a:endParaRPr lang="nb-NO" b="1" dirty="0" smtClean="0"/>
          </a:p>
        </p:txBody>
      </p:sp>
      <p:sp>
        <p:nvSpPr>
          <p:cNvPr id="10243" name="Content Placeholder 2"/>
          <p:cNvSpPr>
            <a:spLocks noGrp="1"/>
          </p:cNvSpPr>
          <p:nvPr>
            <p:ph idx="1"/>
          </p:nvPr>
        </p:nvSpPr>
        <p:spPr/>
        <p:txBody>
          <a:bodyPr/>
          <a:lstStyle/>
          <a:p>
            <a:pPr marL="381000" indent="-381000" eaLnBrk="1" hangingPunct="1">
              <a:buFontTx/>
              <a:buAutoNum type="arabicPeriod"/>
            </a:pPr>
            <a:r>
              <a:rPr lang="nb-NO" sz="2800" b="1" dirty="0" err="1" smtClean="0"/>
              <a:t>Rules</a:t>
            </a:r>
            <a:r>
              <a:rPr lang="nb-NO" sz="2800" dirty="0" smtClean="0"/>
              <a:t>: </a:t>
            </a:r>
            <a:r>
              <a:rPr lang="nb-NO" sz="2800" dirty="0" err="1" smtClean="0"/>
              <a:t>values</a:t>
            </a:r>
            <a:r>
              <a:rPr lang="nb-NO" sz="2800" dirty="0" smtClean="0"/>
              <a:t>, norms, </a:t>
            </a:r>
            <a:r>
              <a:rPr lang="nb-NO" sz="2800" dirty="0" err="1" smtClean="0"/>
              <a:t>traditions</a:t>
            </a:r>
            <a:r>
              <a:rPr lang="nb-NO" sz="2800" dirty="0" smtClean="0"/>
              <a:t>, </a:t>
            </a:r>
            <a:r>
              <a:rPr lang="nb-NO" sz="2800" dirty="0" err="1" smtClean="0"/>
              <a:t>laws</a:t>
            </a:r>
            <a:r>
              <a:rPr lang="nb-NO" sz="2800" dirty="0" smtClean="0"/>
              <a:t> and </a:t>
            </a:r>
            <a:r>
              <a:rPr lang="nb-NO" sz="2800" dirty="0" err="1" smtClean="0"/>
              <a:t>customs</a:t>
            </a:r>
            <a:r>
              <a:rPr lang="nb-NO" sz="2800" dirty="0" smtClean="0"/>
              <a:t> </a:t>
            </a:r>
            <a:r>
              <a:rPr lang="nb-NO" sz="2800" dirty="0" err="1" smtClean="0"/>
              <a:t>who</a:t>
            </a:r>
            <a:r>
              <a:rPr lang="nb-NO" sz="2800" dirty="0" smtClean="0"/>
              <a:t> is in </a:t>
            </a:r>
            <a:r>
              <a:rPr lang="nb-NO" sz="2800" dirty="0" err="1" smtClean="0"/>
              <a:t>who</a:t>
            </a:r>
            <a:r>
              <a:rPr lang="nb-NO" sz="2800" dirty="0" smtClean="0"/>
              <a:t> is </a:t>
            </a:r>
            <a:r>
              <a:rPr lang="nb-NO" sz="2800" dirty="0" err="1" smtClean="0"/>
              <a:t>out</a:t>
            </a:r>
            <a:r>
              <a:rPr lang="nb-NO" sz="2800" dirty="0" smtClean="0"/>
              <a:t>.</a:t>
            </a:r>
          </a:p>
          <a:p>
            <a:pPr marL="381000" indent="-381000" eaLnBrk="1" hangingPunct="1">
              <a:buFontTx/>
              <a:buAutoNum type="arabicPeriod"/>
            </a:pPr>
            <a:r>
              <a:rPr lang="nb-NO" sz="2800" b="1" dirty="0" smtClean="0"/>
              <a:t>Activities</a:t>
            </a:r>
            <a:r>
              <a:rPr lang="nb-NO" sz="2800" dirty="0" smtClean="0"/>
              <a:t>: productive, reproductive, distributive, and regulative activities determine who does what, who gets what, who can claim what.</a:t>
            </a:r>
          </a:p>
          <a:p>
            <a:pPr marL="381000" indent="-381000" eaLnBrk="1" hangingPunct="1">
              <a:buFontTx/>
              <a:buAutoNum type="arabicPeriod"/>
            </a:pPr>
            <a:r>
              <a:rPr lang="nb-NO" sz="2800" b="1" dirty="0" smtClean="0"/>
              <a:t>Resources</a:t>
            </a:r>
            <a:r>
              <a:rPr lang="nb-NO" sz="2800" dirty="0" smtClean="0"/>
              <a:t>: </a:t>
            </a:r>
            <a:r>
              <a:rPr lang="nb-NO" sz="2800" dirty="0"/>
              <a:t>w</a:t>
            </a:r>
            <a:r>
              <a:rPr lang="nb-NO" sz="2800" dirty="0" smtClean="0"/>
              <a:t>hat is used, produced and distributed.</a:t>
            </a:r>
          </a:p>
          <a:p>
            <a:pPr marL="381000" indent="-381000" eaLnBrk="1" hangingPunct="1">
              <a:buFontTx/>
              <a:buAutoNum type="arabicPeriod"/>
            </a:pPr>
            <a:r>
              <a:rPr lang="nb-NO" sz="2800" b="1" dirty="0" smtClean="0"/>
              <a:t>Power</a:t>
            </a:r>
            <a:r>
              <a:rPr lang="nb-NO" sz="2800" dirty="0" smtClean="0"/>
              <a:t>: </a:t>
            </a:r>
            <a:r>
              <a:rPr lang="nb-NO" sz="2800" dirty="0" err="1" smtClean="0"/>
              <a:t>Institutions</a:t>
            </a:r>
            <a:r>
              <a:rPr lang="nb-NO" sz="2800" dirty="0" smtClean="0"/>
              <a:t> </a:t>
            </a:r>
            <a:r>
              <a:rPr lang="nb-NO" sz="2800" dirty="0" err="1" smtClean="0"/>
              <a:t>are</a:t>
            </a:r>
            <a:r>
              <a:rPr lang="nb-NO" sz="2800" dirty="0" smtClean="0"/>
              <a:t> </a:t>
            </a:r>
            <a:r>
              <a:rPr lang="nb-NO" sz="2800" dirty="0" err="1" smtClean="0"/>
              <a:t>relations</a:t>
            </a:r>
            <a:r>
              <a:rPr lang="nb-NO" sz="2800" dirty="0" smtClean="0"/>
              <a:t> </a:t>
            </a:r>
            <a:r>
              <a:rPr lang="nb-NO" sz="2800" dirty="0" err="1" smtClean="0"/>
              <a:t>of</a:t>
            </a:r>
            <a:r>
              <a:rPr lang="nb-NO" sz="2800" dirty="0" smtClean="0"/>
              <a:t> </a:t>
            </a:r>
            <a:r>
              <a:rPr lang="nb-NO" sz="2800" dirty="0" err="1" smtClean="0"/>
              <a:t>power</a:t>
            </a:r>
            <a:r>
              <a:rPr lang="nb-NO" sz="2800" dirty="0" smtClean="0"/>
              <a:t>. Who </a:t>
            </a:r>
            <a:r>
              <a:rPr lang="nb-NO" sz="2800" dirty="0" err="1" smtClean="0"/>
              <a:t>decides</a:t>
            </a:r>
            <a:r>
              <a:rPr lang="nb-NO" sz="2800" dirty="0" smtClean="0"/>
              <a:t>, </a:t>
            </a:r>
            <a:r>
              <a:rPr lang="nb-NO" sz="2800" dirty="0" err="1" smtClean="0"/>
              <a:t>whose</a:t>
            </a:r>
            <a:r>
              <a:rPr lang="nb-NO" sz="2800" dirty="0" smtClean="0"/>
              <a:t> </a:t>
            </a:r>
            <a:r>
              <a:rPr lang="nb-NO" sz="2800" dirty="0" err="1" smtClean="0"/>
              <a:t>interest</a:t>
            </a:r>
            <a:r>
              <a:rPr lang="nb-NO" sz="2800" dirty="0" smtClean="0"/>
              <a:t> </a:t>
            </a:r>
            <a:r>
              <a:rPr lang="nb-NO" sz="2800" dirty="0" err="1" smtClean="0"/>
              <a:t>are</a:t>
            </a:r>
            <a:r>
              <a:rPr lang="nb-NO" sz="2800" dirty="0" smtClean="0"/>
              <a:t> </a:t>
            </a:r>
            <a:r>
              <a:rPr lang="nb-NO" sz="2800" dirty="0" err="1" smtClean="0"/>
              <a:t>served</a:t>
            </a:r>
            <a:r>
              <a:rPr lang="nb-NO" sz="2800" dirty="0" smtClean="0"/>
              <a:t> </a:t>
            </a:r>
            <a:r>
              <a:rPr lang="nb-NO" sz="2800" dirty="0" err="1" smtClean="0"/>
              <a:t>depends</a:t>
            </a:r>
            <a:r>
              <a:rPr lang="nb-NO" sz="2800" dirty="0" smtClean="0"/>
              <a:t> </a:t>
            </a:r>
            <a:r>
              <a:rPr lang="nb-NO" sz="2800" dirty="0" err="1" smtClean="0"/>
              <a:t>on</a:t>
            </a:r>
            <a:r>
              <a:rPr lang="nb-NO" sz="2800" dirty="0" smtClean="0"/>
              <a:t> </a:t>
            </a:r>
            <a:r>
              <a:rPr lang="nb-NO" sz="2800" dirty="0" err="1" smtClean="0"/>
              <a:t>the</a:t>
            </a:r>
            <a:r>
              <a:rPr lang="nb-NO" sz="2800" dirty="0" smtClean="0"/>
              <a:t> </a:t>
            </a:r>
            <a:r>
              <a:rPr lang="nb-NO" sz="2800" dirty="0" err="1" smtClean="0"/>
              <a:t>capacity</a:t>
            </a:r>
            <a:r>
              <a:rPr lang="nb-NO" sz="2800" dirty="0" smtClean="0"/>
              <a:t> to </a:t>
            </a:r>
            <a:r>
              <a:rPr lang="nb-NO" sz="2800" dirty="0" err="1" smtClean="0"/>
              <a:t>influence</a:t>
            </a:r>
            <a:r>
              <a:rPr lang="nb-NO" sz="2800" dirty="0" smtClean="0"/>
              <a:t> </a:t>
            </a:r>
            <a:r>
              <a:rPr lang="nb-NO" sz="2800" dirty="0" err="1" smtClean="0"/>
              <a:t>decisions</a:t>
            </a:r>
            <a:endParaRPr lang="nb-NO"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nb-NO" b="1" dirty="0" err="1" smtClean="0"/>
              <a:t>Institutions</a:t>
            </a:r>
            <a:r>
              <a:rPr lang="nb-NO" b="1" dirty="0" smtClean="0"/>
              <a:t> and </a:t>
            </a:r>
            <a:r>
              <a:rPr lang="nb-NO" b="1" dirty="0" err="1" smtClean="0"/>
              <a:t>change</a:t>
            </a:r>
            <a:endParaRPr lang="nb-NO" b="1" dirty="0" smtClean="0"/>
          </a:p>
        </p:txBody>
      </p:sp>
      <p:sp>
        <p:nvSpPr>
          <p:cNvPr id="9219" name="Content Placeholder 2"/>
          <p:cNvSpPr>
            <a:spLocks noGrp="1"/>
          </p:cNvSpPr>
          <p:nvPr>
            <p:ph idx="1"/>
          </p:nvPr>
        </p:nvSpPr>
        <p:spPr/>
        <p:txBody>
          <a:bodyPr/>
          <a:lstStyle/>
          <a:p>
            <a:pPr eaLnBrk="1" hangingPunct="1">
              <a:buFontTx/>
              <a:buNone/>
            </a:pPr>
            <a:r>
              <a:rPr lang="en-ZA" sz="3600" b="1" dirty="0" smtClean="0">
                <a:cs typeface="Times New Roman" pitchFamily="18" charset="0"/>
              </a:rPr>
              <a:t>To transform unequal relations, </a:t>
            </a:r>
          </a:p>
          <a:p>
            <a:pPr eaLnBrk="1" hangingPunct="1">
              <a:buFontTx/>
              <a:buNone/>
            </a:pPr>
            <a:r>
              <a:rPr lang="en-ZA" sz="3600" b="1" dirty="0" smtClean="0">
                <a:cs typeface="Times New Roman" pitchFamily="18" charset="0"/>
              </a:rPr>
              <a:t>institutional practices need to change!</a:t>
            </a:r>
          </a:p>
          <a:p>
            <a:pPr eaLnBrk="1" hangingPunct="1">
              <a:buFontTx/>
              <a:buNone/>
            </a:pPr>
            <a:endParaRPr lang="en-ZA" sz="3600" b="1" dirty="0" smtClean="0">
              <a:cs typeface="Times New Roman" pitchFamily="18" charset="0"/>
            </a:endParaRPr>
          </a:p>
          <a:p>
            <a:pPr eaLnBrk="1" hangingPunct="1">
              <a:buFontTx/>
              <a:buNone/>
            </a:pPr>
            <a:r>
              <a:rPr lang="en-ZA" dirty="0" smtClean="0">
                <a:cs typeface="Times New Roman" pitchFamily="18" charset="0"/>
              </a:rPr>
              <a:t>Institutions in fact are changing all the</a:t>
            </a:r>
          </a:p>
          <a:p>
            <a:pPr eaLnBrk="1" hangingPunct="1">
              <a:buFontTx/>
              <a:buNone/>
            </a:pPr>
            <a:r>
              <a:rPr lang="en-ZA" dirty="0" smtClean="0">
                <a:cs typeface="Times New Roman" pitchFamily="18" charset="0"/>
              </a:rPr>
              <a:t>time, and the direction of change can be </a:t>
            </a:r>
          </a:p>
          <a:p>
            <a:pPr eaLnBrk="1" hangingPunct="1">
              <a:buFontTx/>
              <a:buNone/>
            </a:pPr>
            <a:r>
              <a:rPr lang="en-ZA" dirty="0" smtClean="0">
                <a:cs typeface="Times New Roman" pitchFamily="18" charset="0"/>
              </a:rPr>
              <a:t>influenced.</a:t>
            </a:r>
            <a:r>
              <a:rPr lang="en-GB" dirty="0" smtClean="0"/>
              <a:t> </a:t>
            </a:r>
          </a:p>
          <a:p>
            <a:endParaRPr lang="nb-NO"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1203</TotalTime>
  <Words>662</Words>
  <Application>Microsoft Office PowerPoint</Application>
  <PresentationFormat>On-screen Show (4:3)</PresentationFormat>
  <Paragraphs>72</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 and  Social Relations</vt:lpstr>
      <vt:lpstr>Learning Objectives </vt:lpstr>
      <vt:lpstr>Social Relations</vt:lpstr>
      <vt:lpstr>Social Relations</vt:lpstr>
      <vt:lpstr>Social Relations </vt:lpstr>
      <vt:lpstr>Institutions and Organisations  </vt:lpstr>
      <vt:lpstr>PowerPoint Presentation</vt:lpstr>
      <vt:lpstr>Understanding Institutions</vt:lpstr>
      <vt:lpstr>Institutions and change</vt:lpstr>
    </vt:vector>
  </TitlesOfParts>
  <Company>Kirkens Nødhjelp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Rights Based Development</dc:title>
  <dc:creator>administrator</dc:creator>
  <cp:lastModifiedBy>Elsebeth Gravgaard</cp:lastModifiedBy>
  <cp:revision>158</cp:revision>
  <dcterms:created xsi:type="dcterms:W3CDTF">2009-03-30T09:25:59Z</dcterms:created>
  <dcterms:modified xsi:type="dcterms:W3CDTF">2012-09-17T18:21:10Z</dcterms:modified>
</cp:coreProperties>
</file>